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2"/>
  </p:notesMasterIdLst>
  <p:sldIdLst>
    <p:sldId id="257" r:id="rId2"/>
    <p:sldId id="258" r:id="rId3"/>
    <p:sldId id="259" r:id="rId4"/>
    <p:sldId id="260" r:id="rId5"/>
    <p:sldId id="286" r:id="rId6"/>
    <p:sldId id="287" r:id="rId7"/>
    <p:sldId id="261" r:id="rId8"/>
    <p:sldId id="262" r:id="rId9"/>
    <p:sldId id="263"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9" r:id="rId24"/>
    <p:sldId id="279" r:id="rId25"/>
    <p:sldId id="280" r:id="rId26"/>
    <p:sldId id="281" r:id="rId27"/>
    <p:sldId id="282" r:id="rId28"/>
    <p:sldId id="283" r:id="rId29"/>
    <p:sldId id="285" r:id="rId30"/>
    <p:sldId id="288"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91" d="100"/>
          <a:sy n="91" d="100"/>
        </p:scale>
        <p:origin x="-97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978631-A176-4CE0-93D8-B5E809F1E548}" type="datetimeFigureOut">
              <a:rPr lang="ru-RU" smtClean="0"/>
              <a:pPr/>
              <a:t>26.04.2016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381DA-0768-4608-B299-86B8D236F3B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5219E53-6776-4F55-AA1E-A49AC95EFD87}"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A2F39D-677C-4EE5-BAA7-167B4785F68B}"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E8056B0-04D3-44BB-ADE8-2A375B174341}"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C09BCD2-1A91-43A8-90EA-A9AF426CB8C3}"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E20114E-40DC-4985-A2DC-E9E0027A0458}"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E3887B6-5B9F-4431-8574-2421E0DF6D31}" type="datetime1">
              <a:rPr lang="ru-RU" smtClean="0"/>
              <a:pPr/>
              <a:t>26.04.2016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82EF4E0-75B9-4314-B74E-E1C8FA8EE9CE}" type="datetime1">
              <a:rPr lang="ru-RU" smtClean="0"/>
              <a:pPr/>
              <a:t>26.04.2016</a:t>
            </a:fld>
            <a:endParaRPr lang="ru-RU"/>
          </a:p>
        </p:txBody>
      </p:sp>
      <p:sp>
        <p:nvSpPr>
          <p:cNvPr id="8" name="Нижний колонтитул 7"/>
          <p:cNvSpPr>
            <a:spLocks noGrp="1"/>
          </p:cNvSpPr>
          <p:nvPr>
            <p:ph type="ftr" sz="quarter" idx="11"/>
          </p:nvPr>
        </p:nvSpPr>
        <p:spPr/>
        <p:txBody>
          <a:bodyPr/>
          <a:lstStyle/>
          <a:p>
            <a:r>
              <a:rPr lang="ru-RU" smtClean="0"/>
              <a:t>МГУ</a:t>
            </a:r>
            <a:endParaRPr lang="ru-RU"/>
          </a:p>
        </p:txBody>
      </p:sp>
      <p:sp>
        <p:nvSpPr>
          <p:cNvPr id="9" name="Номер слайда 8"/>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0356D1-F4BE-45AD-8CF2-A247E0220847}" type="datetime1">
              <a:rPr lang="ru-RU" smtClean="0"/>
              <a:pPr/>
              <a:t>26.04.2016</a:t>
            </a:fld>
            <a:endParaRPr lang="ru-RU"/>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3DC7C1-E7D4-4803-82C8-70E190CCBCCF}" type="datetime1">
              <a:rPr lang="ru-RU" smtClean="0"/>
              <a:pPr/>
              <a:t>26.04.2016</a:t>
            </a:fld>
            <a:endParaRPr lang="ru-RU"/>
          </a:p>
        </p:txBody>
      </p:sp>
      <p:sp>
        <p:nvSpPr>
          <p:cNvPr id="3" name="Нижний колонтитул 2"/>
          <p:cNvSpPr>
            <a:spLocks noGrp="1"/>
          </p:cNvSpPr>
          <p:nvPr>
            <p:ph type="ftr" sz="quarter" idx="11"/>
          </p:nvPr>
        </p:nvSpPr>
        <p:spPr/>
        <p:txBody>
          <a:bodyPr/>
          <a:lstStyle/>
          <a:p>
            <a:r>
              <a:rPr lang="ru-RU" smtClean="0"/>
              <a:t>МГУ</a:t>
            </a:r>
            <a:endParaRPr lang="ru-RU"/>
          </a:p>
        </p:txBody>
      </p:sp>
      <p:sp>
        <p:nvSpPr>
          <p:cNvPr id="4" name="Номер слайда 3"/>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74A11E0-7A7F-4D21-AE3A-6CF392B88C39}" type="datetime1">
              <a:rPr lang="ru-RU" smtClean="0"/>
              <a:pPr/>
              <a:t>26.04.2016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6DF4D1E-327C-48BD-9EBE-0DE0259C442E}" type="datetime1">
              <a:rPr lang="ru-RU" smtClean="0"/>
              <a:pPr/>
              <a:t>26.04.2016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8FB7BFF6-F5C1-4851-B41B-E73503C4BCF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0C891-AFBF-4269-A0A1-AB670A2EC816}" type="datetime1">
              <a:rPr lang="ru-RU" smtClean="0"/>
              <a:pPr/>
              <a:t>26.04.2016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МГУ</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7BFF6-F5C1-4851-B41B-E73503C4BCF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intuit.ru/EDI/23_10_13_1/1382476690-8609/tutorial/555/objects/1/files/01-01.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071678"/>
            <a:ext cx="8229600" cy="2990848"/>
          </a:xfrm>
        </p:spPr>
        <p:txBody>
          <a:bodyPr/>
          <a:lstStyle/>
          <a:p>
            <a:r>
              <a:rPr lang="ru-RU" dirty="0" smtClean="0"/>
              <a:t>Управление информационной безопасностью</a:t>
            </a:r>
            <a:br>
              <a:rPr lang="ru-RU" dirty="0" smtClean="0"/>
            </a:br>
            <a:r>
              <a:rPr lang="ru-RU" dirty="0" smtClean="0"/>
              <a:t>(</a:t>
            </a:r>
            <a:r>
              <a:rPr lang="ru-RU" sz="3600" dirty="0" smtClean="0"/>
              <a:t>Анализ рисков)</a:t>
            </a:r>
            <a:endParaRPr lang="ru-RU" sz="3600" dirty="0"/>
          </a:p>
        </p:txBody>
      </p:sp>
      <p:sp>
        <p:nvSpPr>
          <p:cNvPr id="3" name="Содержимое 2"/>
          <p:cNvSpPr>
            <a:spLocks noGrp="1"/>
          </p:cNvSpPr>
          <p:nvPr>
            <p:ph idx="1"/>
          </p:nvPr>
        </p:nvSpPr>
        <p:spPr>
          <a:xfrm>
            <a:off x="457200" y="4429132"/>
            <a:ext cx="8229600" cy="1697031"/>
          </a:xfrm>
        </p:spPr>
        <p:txBody>
          <a:bodyPr/>
          <a:lstStyle/>
          <a:p>
            <a:pPr>
              <a:buNone/>
            </a:pPr>
            <a:r>
              <a:rPr lang="ru-RU" dirty="0" smtClean="0"/>
              <a:t> </a:t>
            </a:r>
            <a:endParaRPr lang="ru-RU" dirty="0"/>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18C8E369-580E-446D-B6F0-00D72DA9037C}" type="slidenum">
              <a:rPr lang="ru-RU" smtClean="0"/>
              <a:pPr/>
              <a:t>1</a:t>
            </a:fld>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Модель системы с полным перекрытием</a:t>
            </a:r>
            <a:endParaRPr lang="ru-RU" dirty="0"/>
          </a:p>
        </p:txBody>
      </p:sp>
      <p:sp>
        <p:nvSpPr>
          <p:cNvPr id="3" name="Содержимое 2"/>
          <p:cNvSpPr>
            <a:spLocks noGrp="1"/>
          </p:cNvSpPr>
          <p:nvPr>
            <p:ph idx="1"/>
          </p:nvPr>
        </p:nvSpPr>
        <p:spPr>
          <a:xfrm>
            <a:off x="357158" y="1500174"/>
            <a:ext cx="8229600" cy="4709160"/>
          </a:xfrm>
        </p:spPr>
        <p:txBody>
          <a:bodyPr>
            <a:normAutofit fontScale="77500" lnSpcReduction="20000"/>
          </a:bodyPr>
          <a:lstStyle/>
          <a:p>
            <a:r>
              <a:rPr lang="ru-RU" sz="2300" dirty="0" smtClean="0"/>
              <a:t>Модель системы безопасности с полным перекрытием строится исходя из постулата, что система безопасности должна иметь, по крайней мере, одно средство для обеспечения безопасности на каждом возможном пути воздействия нарушителя на систему.</a:t>
            </a:r>
          </a:p>
          <a:p>
            <a:r>
              <a:rPr lang="ru-RU" sz="2300" dirty="0" smtClean="0"/>
              <a:t>В модели точно определяется каждая область, требующая защиты, оцениваются средства обеспечения безопасности с точки зрения их эффективности и их вклад в обеспечение безопасности во всей вычислительной системе.</a:t>
            </a:r>
          </a:p>
          <a:p>
            <a:r>
              <a:rPr lang="ru-RU" sz="2300" dirty="0" smtClean="0"/>
              <a:t>Считается, что несанкционированный доступ к каждому из множества защищаемых объектов (ресурсов) </a:t>
            </a:r>
            <a:r>
              <a:rPr lang="ru-RU" sz="2300" b="1" dirty="0" smtClean="0"/>
              <a:t>О</a:t>
            </a:r>
            <a:r>
              <a:rPr lang="ru-RU" sz="2300" dirty="0" smtClean="0"/>
              <a:t> сопряжен с некоторой "величиной ущерба" для владельца ресурса, и этот ущерб может быть определен количественно.</a:t>
            </a:r>
          </a:p>
          <a:p>
            <a:r>
              <a:rPr lang="ru-RU" sz="2300" dirty="0" smtClean="0"/>
              <a:t>С каждым объектом, требующим защиты, связывается некоторое множество действий, к которым может прибегнуть нарушитель для получения несанкционированного доступа к объекту, и потенциальные злоумышленные действия по отношению ко всем объектам              формируют набор агрессий </a:t>
            </a:r>
            <a:r>
              <a:rPr lang="ru-RU" sz="2300" b="1" dirty="0" smtClean="0"/>
              <a:t>Т</a:t>
            </a:r>
            <a:r>
              <a:rPr lang="ru-RU" sz="2300" dirty="0" smtClean="0"/>
              <a:t>, каждый элемент множества агрессий характеризуется вероятностью появления.</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10</a:t>
            </a:fld>
            <a:endParaRPr lang="ru-RU"/>
          </a:p>
        </p:txBody>
      </p:sp>
      <p:pic>
        <p:nvPicPr>
          <p:cNvPr id="6" name="Рисунок 5" descr="o \in  O"/>
          <p:cNvPicPr/>
          <p:nvPr/>
        </p:nvPicPr>
        <p:blipFill>
          <a:blip r:embed="rId2"/>
          <a:srcRect/>
          <a:stretch>
            <a:fillRect/>
          </a:stretch>
        </p:blipFill>
        <p:spPr bwMode="auto">
          <a:xfrm>
            <a:off x="1857356" y="5214950"/>
            <a:ext cx="600075" cy="1809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fontScale="90000"/>
          </a:bodyPr>
          <a:lstStyle/>
          <a:p>
            <a:r>
              <a:rPr lang="ru-RU" dirty="0" smtClean="0"/>
              <a:t>Модель </a:t>
            </a:r>
            <a:r>
              <a:rPr lang="ru-RU" dirty="0" err="1" smtClean="0"/>
              <a:t>Клементса</a:t>
            </a:r>
            <a:r>
              <a:rPr lang="ru-RU" dirty="0" smtClean="0"/>
              <a:t> и анализ рисков</a:t>
            </a:r>
            <a:endParaRPr lang="ru-RU" dirty="0"/>
          </a:p>
        </p:txBody>
      </p:sp>
      <p:sp>
        <p:nvSpPr>
          <p:cNvPr id="3" name="Содержимое 2"/>
          <p:cNvSpPr>
            <a:spLocks noGrp="1"/>
          </p:cNvSpPr>
          <p:nvPr>
            <p:ph idx="1"/>
          </p:nvPr>
        </p:nvSpPr>
        <p:spPr>
          <a:xfrm>
            <a:off x="500034" y="1785926"/>
            <a:ext cx="8229600" cy="4523434"/>
          </a:xfrm>
        </p:spPr>
        <p:txBody>
          <a:bodyPr>
            <a:normAutofit fontScale="55000" lnSpcReduction="20000"/>
          </a:bodyPr>
          <a:lstStyle/>
          <a:p>
            <a:r>
              <a:rPr lang="ru-RU" dirty="0" smtClean="0"/>
              <a:t>Теоретико-множественная модель защищенной системы (система обеспечения безопасности </a:t>
            </a:r>
            <a:r>
              <a:rPr lang="ru-RU" dirty="0" err="1" smtClean="0"/>
              <a:t>Клементса</a:t>
            </a:r>
            <a:r>
              <a:rPr lang="ru-RU" dirty="0" smtClean="0"/>
              <a:t>) описывает систему в виде набора пятиэлементных кортежей </a:t>
            </a:r>
            <a:r>
              <a:rPr lang="ru-RU" b="1" dirty="0" smtClean="0"/>
              <a:t>S={О,T,M,V,B}</a:t>
            </a:r>
            <a:r>
              <a:rPr lang="ru-RU" dirty="0" smtClean="0"/>
              <a:t>, где:</a:t>
            </a:r>
          </a:p>
          <a:p>
            <a:endParaRPr lang="ru-RU" dirty="0" smtClean="0"/>
          </a:p>
          <a:p>
            <a:pPr lvl="1"/>
            <a:r>
              <a:rPr lang="ru-RU" b="1" dirty="0" smtClean="0"/>
              <a:t>О</a:t>
            </a:r>
            <a:r>
              <a:rPr lang="ru-RU" dirty="0" smtClean="0"/>
              <a:t> - набор защищаемых объектов; </a:t>
            </a:r>
          </a:p>
          <a:p>
            <a:pPr lvl="1"/>
            <a:r>
              <a:rPr lang="ru-RU" b="1" dirty="0" smtClean="0"/>
              <a:t>Т </a:t>
            </a:r>
            <a:r>
              <a:rPr lang="ru-RU" dirty="0" smtClean="0"/>
              <a:t>- набор агрессий;</a:t>
            </a:r>
            <a:r>
              <a:rPr lang="ru-RU" b="1" dirty="0" smtClean="0"/>
              <a:t> </a:t>
            </a:r>
          </a:p>
          <a:p>
            <a:pPr lvl="1"/>
            <a:r>
              <a:rPr lang="ru-RU" b="1" dirty="0" smtClean="0"/>
              <a:t>М</a:t>
            </a:r>
            <a:r>
              <a:rPr lang="ru-RU" dirty="0" smtClean="0"/>
              <a:t> - набор средств обеспечения безопасности; </a:t>
            </a:r>
          </a:p>
          <a:p>
            <a:pPr lvl="1"/>
            <a:r>
              <a:rPr lang="ru-RU" b="1" dirty="0" smtClean="0"/>
              <a:t>V </a:t>
            </a:r>
            <a:r>
              <a:rPr lang="ru-RU" dirty="0" smtClean="0"/>
              <a:t>- набор уязвимых мест - отображение </a:t>
            </a:r>
            <a:r>
              <a:rPr lang="ru-RU" b="1" dirty="0" err="1" smtClean="0"/>
              <a:t>ТxO</a:t>
            </a:r>
            <a:r>
              <a:rPr lang="ru-RU" dirty="0" smtClean="0"/>
              <a:t> на набор упорядоченных пар </a:t>
            </a:r>
            <a:r>
              <a:rPr lang="ru-RU" b="1" dirty="0" err="1" smtClean="0"/>
              <a:t>V</a:t>
            </a:r>
            <a:r>
              <a:rPr lang="ru-RU" b="1" baseline="-25000" dirty="0" err="1" smtClean="0"/>
              <a:t>i</a:t>
            </a:r>
            <a:r>
              <a:rPr lang="ru-RU" b="1" dirty="0" err="1" smtClean="0"/>
              <a:t>=</a:t>
            </a:r>
            <a:r>
              <a:rPr lang="ru-RU" b="1" dirty="0" smtClean="0"/>
              <a:t>(</a:t>
            </a:r>
            <a:r>
              <a:rPr lang="ru-RU" b="1" dirty="0" err="1" smtClean="0"/>
              <a:t>t</a:t>
            </a:r>
            <a:r>
              <a:rPr lang="ru-RU" b="1" baseline="-25000" dirty="0" err="1" smtClean="0"/>
              <a:t>i</a:t>
            </a:r>
            <a:r>
              <a:rPr lang="ru-RU" b="1" dirty="0" err="1" smtClean="0"/>
              <a:t>,o</a:t>
            </a:r>
            <a:r>
              <a:rPr lang="ru-RU" b="1" baseline="-25000" dirty="0" err="1" smtClean="0"/>
              <a:t>j</a:t>
            </a:r>
            <a:r>
              <a:rPr lang="ru-RU" b="1" dirty="0" smtClean="0"/>
              <a:t>), </a:t>
            </a:r>
            <a:r>
              <a:rPr lang="ru-RU" dirty="0" smtClean="0"/>
              <a:t>представляющих собой пути проникновения в систему;</a:t>
            </a:r>
          </a:p>
          <a:p>
            <a:pPr lvl="1"/>
            <a:r>
              <a:rPr lang="ru-RU" b="1" dirty="0" smtClean="0"/>
              <a:t>В</a:t>
            </a:r>
            <a:r>
              <a:rPr lang="ru-RU" dirty="0" smtClean="0"/>
              <a:t> - набор барьеров - отображение </a:t>
            </a:r>
            <a:r>
              <a:rPr lang="ru-RU" b="1" dirty="0" err="1" smtClean="0"/>
              <a:t>VxM</a:t>
            </a:r>
            <a:r>
              <a:rPr lang="ru-RU" dirty="0" smtClean="0"/>
              <a:t> (или </a:t>
            </a:r>
            <a:r>
              <a:rPr lang="ru-RU" b="1" dirty="0" err="1" smtClean="0"/>
              <a:t>ТxОxМ</a:t>
            </a:r>
            <a:r>
              <a:rPr lang="ru-RU" dirty="0" smtClean="0"/>
              <a:t>) на набор упорядоченных троек</a:t>
            </a:r>
            <a:r>
              <a:rPr lang="ru-RU" b="1" dirty="0" smtClean="0"/>
              <a:t> </a:t>
            </a:r>
            <a:r>
              <a:rPr lang="ru-RU" b="1" dirty="0" err="1" smtClean="0"/>
              <a:t>b</a:t>
            </a:r>
            <a:r>
              <a:rPr lang="ru-RU" b="1" baseline="-25000" dirty="0" err="1" smtClean="0"/>
              <a:t>i</a:t>
            </a:r>
            <a:r>
              <a:rPr lang="ru-RU" b="1" dirty="0" err="1" smtClean="0"/>
              <a:t>=</a:t>
            </a:r>
            <a:r>
              <a:rPr lang="ru-RU" b="1" dirty="0" smtClean="0"/>
              <a:t>(</a:t>
            </a:r>
            <a:r>
              <a:rPr lang="ru-RU" b="1" dirty="0" err="1" smtClean="0"/>
              <a:t>t</a:t>
            </a:r>
            <a:r>
              <a:rPr lang="ru-RU" b="1" baseline="-25000" dirty="0" err="1" smtClean="0"/>
              <a:t>i</a:t>
            </a:r>
            <a:r>
              <a:rPr lang="ru-RU" b="1" dirty="0" err="1" smtClean="0"/>
              <a:t>,o</a:t>
            </a:r>
            <a:r>
              <a:rPr lang="ru-RU" b="1" baseline="-25000" dirty="0" err="1" smtClean="0"/>
              <a:t>j</a:t>
            </a:r>
            <a:r>
              <a:rPr lang="ru-RU" b="1" dirty="0" err="1" smtClean="0"/>
              <a:t>,m</a:t>
            </a:r>
            <a:r>
              <a:rPr lang="ru-RU" b="1" baseline="-25000" dirty="0" err="1" smtClean="0"/>
              <a:t>k</a:t>
            </a:r>
            <a:r>
              <a:rPr lang="ru-RU" b="1" dirty="0" smtClean="0"/>
              <a:t>)</a:t>
            </a:r>
            <a:r>
              <a:rPr lang="ru-RU" dirty="0" smtClean="0"/>
              <a:t> представляющих собой точки, в которых требуется осуществлять защиту в системе.</a:t>
            </a:r>
          </a:p>
          <a:p>
            <a:pPr indent="0">
              <a:buNone/>
            </a:pPr>
            <a:endParaRPr lang="ru-RU" dirty="0" smtClean="0"/>
          </a:p>
          <a:p>
            <a:pPr indent="0">
              <a:buNone/>
            </a:pPr>
            <a:r>
              <a:rPr lang="ru-RU" dirty="0" smtClean="0"/>
              <a:t>Таким образом, система с полным перекрытием - это система, в которой имеются средства защиты на каждый возможный </a:t>
            </a:r>
            <a:r>
              <a:rPr lang="ru-RU" i="1" dirty="0" smtClean="0"/>
              <a:t>путь</a:t>
            </a:r>
            <a:r>
              <a:rPr lang="ru-RU" dirty="0" smtClean="0"/>
              <a:t> проникновения. Если в такой системе                        , то                                   .</a:t>
            </a:r>
          </a:p>
          <a:p>
            <a:pPr indent="0">
              <a:buNone/>
            </a:pPr>
            <a:r>
              <a:rPr lang="ru-RU" dirty="0" smtClean="0"/>
              <a:t>Анализ рисков это попытки количественно определить степень безопасности системы, сопоставляя каждой дуге весовой коэффициент.</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dirty="0"/>
          </a:p>
        </p:txBody>
      </p:sp>
      <p:sp>
        <p:nvSpPr>
          <p:cNvPr id="5" name="Номер слайда 4"/>
          <p:cNvSpPr>
            <a:spLocks noGrp="1"/>
          </p:cNvSpPr>
          <p:nvPr>
            <p:ph type="sldNum" sz="quarter" idx="12"/>
          </p:nvPr>
        </p:nvSpPr>
        <p:spPr/>
        <p:txBody>
          <a:bodyPr/>
          <a:lstStyle/>
          <a:p>
            <a:fld id="{8FB7BFF6-F5C1-4851-B41B-E73503C4BCFB}" type="slidenum">
              <a:rPr lang="ru-RU" smtClean="0"/>
              <a:pPr/>
              <a:t>11</a:t>
            </a:fld>
            <a:endParaRPr lang="ru-RU" dirty="0"/>
          </a:p>
        </p:txBody>
      </p:sp>
      <p:pic>
        <p:nvPicPr>
          <p:cNvPr id="6" name="Рисунок 5" descr="\exists (t_{i},o_{j}) \in  V"/>
          <p:cNvPicPr/>
          <p:nvPr/>
        </p:nvPicPr>
        <p:blipFill>
          <a:blip r:embed="rId2"/>
          <a:srcRect/>
          <a:stretch>
            <a:fillRect/>
          </a:stretch>
        </p:blipFill>
        <p:spPr bwMode="auto">
          <a:xfrm>
            <a:off x="3214678" y="5214950"/>
            <a:ext cx="1143000" cy="257175"/>
          </a:xfrm>
          <a:prstGeom prst="rect">
            <a:avLst/>
          </a:prstGeom>
          <a:noFill/>
          <a:ln w="9525">
            <a:noFill/>
            <a:miter lim="800000"/>
            <a:headEnd/>
            <a:tailEnd/>
          </a:ln>
        </p:spPr>
      </p:pic>
      <p:pic>
        <p:nvPicPr>
          <p:cNvPr id="7" name="Рисунок 6" descr="\exists (t_{i},o_{j},m_{k}) \in  В"/>
          <p:cNvPicPr/>
          <p:nvPr/>
        </p:nvPicPr>
        <p:blipFill>
          <a:blip r:embed="rId3"/>
          <a:srcRect/>
          <a:stretch>
            <a:fillRect/>
          </a:stretch>
        </p:blipFill>
        <p:spPr bwMode="auto">
          <a:xfrm>
            <a:off x="4786314" y="5143512"/>
            <a:ext cx="1495425" cy="35719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Теория и практика анализа рисков </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Модель системы безопасности с полным перекрытием описывает требования к составу средств защиты </a:t>
            </a:r>
          </a:p>
          <a:p>
            <a:r>
              <a:rPr lang="ru-RU" dirty="0" smtClean="0"/>
              <a:t>Но в ней не рассматривается вопрос стоимости внедряемых средств защиты и соотношения затрат на защиту и получаемого эффекта</a:t>
            </a:r>
          </a:p>
          <a:p>
            <a:r>
              <a:rPr lang="ru-RU" dirty="0" smtClean="0"/>
              <a:t>Кроме того, определить полное множество "путей проникновения" в систему на практике может оказаться достаточно сложно, а именно от того, как полно описано это множество, зависит то, насколько полученный результат будет адекватен реальному положению дел.</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12</a:t>
            </a:fld>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Идентификация рисков</a:t>
            </a:r>
            <a:br>
              <a:rPr lang="ru-RU" dirty="0" smtClean="0"/>
            </a:br>
            <a:endParaRPr lang="ru-RU" dirty="0"/>
          </a:p>
        </p:txBody>
      </p:sp>
      <p:sp>
        <p:nvSpPr>
          <p:cNvPr id="3" name="Содержимое 2"/>
          <p:cNvSpPr>
            <a:spLocks noGrp="1"/>
          </p:cNvSpPr>
          <p:nvPr>
            <p:ph idx="1"/>
          </p:nvPr>
        </p:nvSpPr>
        <p:spPr>
          <a:xfrm>
            <a:off x="457200" y="1214422"/>
            <a:ext cx="8229600" cy="5094938"/>
          </a:xfrm>
        </p:spPr>
        <p:txBody>
          <a:bodyPr>
            <a:normAutofit fontScale="62500" lnSpcReduction="20000"/>
          </a:bodyPr>
          <a:lstStyle/>
          <a:p>
            <a:r>
              <a:rPr lang="ru-RU" dirty="0" smtClean="0"/>
              <a:t>В любой методике необходимо идентифицировать риски, как вариант - их составляющие (агрессии  и уязвимости), естественным при этом является требование полноты списка. </a:t>
            </a:r>
          </a:p>
          <a:p>
            <a:r>
              <a:rPr lang="ru-RU" dirty="0" smtClean="0"/>
              <a:t>Сложность задачи составления списка и доказательства его полноты зависит от того, какие требования предъявляются к детализации списка. </a:t>
            </a:r>
          </a:p>
          <a:p>
            <a:r>
              <a:rPr lang="ru-RU" dirty="0" smtClean="0"/>
              <a:t>На базовом уровне безопасности специальные требования к детализации классов отсутствуют, так что достаточно воспользоваться каким-либо подходящим в данном случае стандартным списком классов рисков (например, Германский стандарт </a:t>
            </a:r>
            <a:r>
              <a:rPr lang="en-US" dirty="0" smtClean="0"/>
              <a:t>BSI</a:t>
            </a:r>
            <a:r>
              <a:rPr lang="ru-RU" dirty="0" smtClean="0"/>
              <a:t>, в котором имеется каталог угроз применительно к различным элементам информационной технологии).</a:t>
            </a:r>
          </a:p>
          <a:p>
            <a:r>
              <a:rPr lang="ru-RU" dirty="0" smtClean="0"/>
              <a:t> Достоинством подобных списков является их полнота: классов, как правило, немного (десятки), они достаточно широкие и заведомо покрывают все существующее множество рисков. </a:t>
            </a:r>
          </a:p>
          <a:p>
            <a:r>
              <a:rPr lang="ru-RU" dirty="0" smtClean="0"/>
              <a:t>Недостаток - сложность оценки уровня риска и эффективности контрмер для широкого класса, поскольку подобные расчеты удобнее проводить по более узким (конкретным) группам рисов. </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13</a:t>
            </a:fld>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Оценивание рисков</a:t>
            </a:r>
            <a:endParaRPr lang="ru-RU" dirty="0"/>
          </a:p>
        </p:txBody>
      </p:sp>
      <p:sp>
        <p:nvSpPr>
          <p:cNvPr id="3" name="Содержимое 2"/>
          <p:cNvSpPr>
            <a:spLocks noGrp="1"/>
          </p:cNvSpPr>
          <p:nvPr>
            <p:ph idx="1"/>
          </p:nvPr>
        </p:nvSpPr>
        <p:spPr/>
        <p:txBody>
          <a:bodyPr/>
          <a:lstStyle/>
          <a:p>
            <a:pPr indent="0">
              <a:buNone/>
            </a:pPr>
            <a:r>
              <a:rPr lang="ru-RU" dirty="0" smtClean="0"/>
              <a:t>При оценивании рисков рекомендуется рассматривать следующие аспекты:</a:t>
            </a:r>
          </a:p>
          <a:p>
            <a:pPr>
              <a:buNone/>
            </a:pPr>
            <a:endParaRPr lang="ru-RU" dirty="0" smtClean="0"/>
          </a:p>
          <a:p>
            <a:r>
              <a:rPr lang="ru-RU" dirty="0" smtClean="0"/>
              <a:t>шкалы и критерии, по которым можно измерять риски;</a:t>
            </a:r>
          </a:p>
          <a:p>
            <a:r>
              <a:rPr lang="ru-RU" dirty="0" smtClean="0"/>
              <a:t>оценку вероятностей событий;</a:t>
            </a:r>
          </a:p>
          <a:p>
            <a:r>
              <a:rPr lang="ru-RU" dirty="0" smtClean="0"/>
              <a:t>технологии измерения рисков.</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14</a:t>
            </a:fld>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Шкалы оценки рисков</a:t>
            </a:r>
            <a:endParaRPr lang="ru-RU" dirty="0"/>
          </a:p>
        </p:txBody>
      </p:sp>
      <p:sp>
        <p:nvSpPr>
          <p:cNvPr id="3" name="Содержимое 2"/>
          <p:cNvSpPr>
            <a:spLocks noGrp="1"/>
          </p:cNvSpPr>
          <p:nvPr>
            <p:ph idx="1"/>
          </p:nvPr>
        </p:nvSpPr>
        <p:spPr/>
        <p:txBody>
          <a:bodyPr>
            <a:normAutofit fontScale="55000" lnSpcReduction="20000"/>
          </a:bodyPr>
          <a:lstStyle/>
          <a:p>
            <a:r>
              <a:rPr lang="ru-RU" sz="3300" dirty="0" smtClean="0"/>
              <a:t>Шкалы могут быть прямыми (естественные шкалы для измерения физических величин) или косвенными (производными). </a:t>
            </a:r>
          </a:p>
          <a:p>
            <a:r>
              <a:rPr lang="ru-RU" sz="3300" dirty="0" smtClean="0"/>
              <a:t>В ряде случаев прямых шкал не существует, приходится использовать либо прямые шкалы других свойств, связанных с интересующими нас, либо определять новые шкалы (например, шкала для измерения субъективного свойства «ценность информационного ресурса» может измеряться в единицах измерения производных шкал, таких как стоимость восстановления ресурса, время восстановления ресурса и </a:t>
            </a:r>
            <a:r>
              <a:rPr lang="ru-RU" sz="3300" dirty="0" err="1" smtClean="0"/>
              <a:t>др</a:t>
            </a:r>
            <a:r>
              <a:rPr lang="ru-RU" sz="3300" dirty="0" smtClean="0"/>
              <a:t>). </a:t>
            </a:r>
          </a:p>
          <a:p>
            <a:r>
              <a:rPr lang="ru-RU" sz="3300" dirty="0" smtClean="0"/>
              <a:t>Другой вариант - определить шкалу для получения экспертной оценки, например имеющую три значения:</a:t>
            </a:r>
          </a:p>
          <a:p>
            <a:pPr lvl="1"/>
            <a:r>
              <a:rPr lang="ru-RU" sz="2900" dirty="0" smtClean="0"/>
              <a:t>малоценный информационный ресурс: от него не зависят критически важные задачи и он может быть восстановлен с небольшими затратами времени и де­нег;</a:t>
            </a:r>
          </a:p>
          <a:p>
            <a:pPr lvl="1"/>
            <a:r>
              <a:rPr lang="ru-RU" sz="2900" dirty="0" smtClean="0"/>
              <a:t>ресурс средней ценности: от него зависит ряд важных задач, но в случае утра­ты он может быть восстановлен за время, не превышающее критически допу­стимое, но стоимость восстановления - высокая;</a:t>
            </a:r>
          </a:p>
          <a:p>
            <a:pPr lvl="1"/>
            <a:r>
              <a:rPr lang="ru-RU" sz="2900" dirty="0" smtClean="0"/>
              <a:t>ценный ресурс: от него зависят критически важные задачи, в случае утраты время восстановления превышает критически допустимое либо стоимость чрезвычайно высока.</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dirty="0"/>
          </a:p>
        </p:txBody>
      </p:sp>
      <p:sp>
        <p:nvSpPr>
          <p:cNvPr id="5" name="Номер слайда 4"/>
          <p:cNvSpPr>
            <a:spLocks noGrp="1"/>
          </p:cNvSpPr>
          <p:nvPr>
            <p:ph type="sldNum" sz="quarter" idx="12"/>
          </p:nvPr>
        </p:nvSpPr>
        <p:spPr/>
        <p:txBody>
          <a:bodyPr/>
          <a:lstStyle/>
          <a:p>
            <a:fld id="{8FB7BFF6-F5C1-4851-B41B-E73503C4BCFB}" type="slidenum">
              <a:rPr lang="ru-RU" smtClean="0"/>
              <a:pPr/>
              <a:t>15</a:t>
            </a:fld>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Объективные и субъективные критерии</a:t>
            </a:r>
            <a:endParaRPr lang="ru-RU" dirty="0"/>
          </a:p>
        </p:txBody>
      </p:sp>
      <p:sp>
        <p:nvSpPr>
          <p:cNvPr id="3" name="Содержимое 2"/>
          <p:cNvSpPr>
            <a:spLocks noGrp="1"/>
          </p:cNvSpPr>
          <p:nvPr>
            <p:ph idx="1"/>
          </p:nvPr>
        </p:nvSpPr>
        <p:spPr>
          <a:xfrm>
            <a:off x="457200" y="1600200"/>
            <a:ext cx="8229600" cy="4829196"/>
          </a:xfrm>
        </p:spPr>
        <p:txBody>
          <a:bodyPr>
            <a:normAutofit fontScale="47500" lnSpcReduction="20000"/>
          </a:bodyPr>
          <a:lstStyle/>
          <a:p>
            <a:r>
              <a:rPr lang="ru-RU" sz="3300" dirty="0" smtClean="0"/>
              <a:t>Для измерения рисков не существует естественной шкалы.</a:t>
            </a:r>
          </a:p>
          <a:p>
            <a:r>
              <a:rPr lang="ru-RU" sz="3300" dirty="0" smtClean="0"/>
              <a:t>Риски можно оценивать по объективным либо субъективным критериям. </a:t>
            </a:r>
          </a:p>
          <a:p>
            <a:r>
              <a:rPr lang="ru-RU" sz="3300" dirty="0" smtClean="0"/>
              <a:t>Примером объективного критерия является вероятность выхода из строя какого-либо оборудования, на­пример ПК, за определенный промежуток времени.</a:t>
            </a:r>
          </a:p>
          <a:p>
            <a:r>
              <a:rPr lang="ru-RU" sz="3300" dirty="0" smtClean="0"/>
              <a:t>Пример субъективного критерия - оценка владельцем информационного ресурса риска выхода из строя ПК. </a:t>
            </a:r>
          </a:p>
          <a:p>
            <a:r>
              <a:rPr lang="ru-RU" sz="3300" dirty="0" smtClean="0"/>
              <a:t>В методиках анализа рисков, как правило, используются субъективные критерии, измеряемые в качественных единицах, поскольку:</a:t>
            </a:r>
          </a:p>
          <a:p>
            <a:endParaRPr lang="ru-RU" sz="3300" dirty="0" smtClean="0"/>
          </a:p>
          <a:p>
            <a:pPr lvl="1"/>
            <a:r>
              <a:rPr lang="ru-RU" sz="2900" dirty="0" smtClean="0"/>
              <a:t>оценка должна отражать субъективную точку зрения владельца информаци­онных ресурсов;</a:t>
            </a:r>
          </a:p>
          <a:p>
            <a:pPr lvl="1"/>
            <a:r>
              <a:rPr lang="ru-RU" sz="2900" dirty="0" smtClean="0"/>
              <a:t>следует учитывать различные аспекты - не только технические, но и органи­зационные, психологические и т.д.</a:t>
            </a:r>
          </a:p>
          <a:p>
            <a:pPr lvl="1"/>
            <a:endParaRPr lang="ru-RU" sz="2900" dirty="0" smtClean="0"/>
          </a:p>
          <a:p>
            <a:r>
              <a:rPr lang="ru-RU" sz="3300" dirty="0" smtClean="0"/>
              <a:t>Для получения субъективной оценки в рассматриваемом примере с оценкой риска выхода из строя ПК можно либо воспользоваться прямой экспертной оцен­кой, либо определить функцию, преобразующую объективные данные (вероятность) в субъективную шкалу рисков.</a:t>
            </a:r>
          </a:p>
          <a:p>
            <a:r>
              <a:rPr lang="ru-RU" sz="3300" dirty="0" smtClean="0"/>
              <a:t>Субъективные шкалы бывают количественными и качественными, но на практике, как правило, применяются качественные шкалы с 3-7 градациями. С одной стороны, это просто и удобно, с другой - требует грамотного подхода к </a:t>
            </a:r>
            <a:r>
              <a:rPr lang="ru-RU" sz="3400" dirty="0" smtClean="0"/>
              <a:t>обработке данных.</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«Субъективная вероятность»</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Под «субъективной вероятностью» понимается мера уверенности некоторого человека или группы людей в том, что данное событие в действительности будет иметь место. </a:t>
            </a:r>
          </a:p>
          <a:p>
            <a:r>
              <a:rPr lang="ru-RU" dirty="0" smtClean="0"/>
              <a:t>Наиболее часто «субъективная вероятность» представляет собой оценку, полученную экспертным путем. </a:t>
            </a:r>
          </a:p>
          <a:p>
            <a:r>
              <a:rPr lang="ru-RU" dirty="0" smtClean="0"/>
              <a:t>Как мера уверенности в возможности наступления события «субъективная вероятность» может быть формально представлена различными способами: распределением на множестве событий, бинарным отношением на множестве событий, не полностью заданным распределением или бинарным отношением и другими способами. </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fontScale="90000"/>
          </a:bodyPr>
          <a:lstStyle/>
          <a:p>
            <a:r>
              <a:rPr lang="ru-RU" dirty="0" smtClean="0"/>
              <a:t>Оценка «субъективной вероятности»</a:t>
            </a:r>
            <a:endParaRPr lang="ru-RU" dirty="0"/>
          </a:p>
        </p:txBody>
      </p:sp>
      <p:sp>
        <p:nvSpPr>
          <p:cNvPr id="3" name="Содержимое 2"/>
          <p:cNvSpPr>
            <a:spLocks noGrp="1"/>
          </p:cNvSpPr>
          <p:nvPr>
            <p:ph idx="1"/>
          </p:nvPr>
        </p:nvSpPr>
        <p:spPr>
          <a:xfrm>
            <a:off x="457200" y="1643050"/>
            <a:ext cx="8229600" cy="4666310"/>
          </a:xfrm>
        </p:spPr>
        <p:txBody>
          <a:bodyPr>
            <a:normAutofit fontScale="47500" lnSpcReduction="20000"/>
          </a:bodyPr>
          <a:lstStyle/>
          <a:p>
            <a:r>
              <a:rPr lang="ru-RU" sz="3300" dirty="0" smtClean="0"/>
              <a:t>Процесс получения «субъективной вероятности» обычно разделяют на три этапа: подготовительный этап, получение оценок, этап анализа полученных оценок.</a:t>
            </a:r>
          </a:p>
          <a:p>
            <a:r>
              <a:rPr lang="ru-RU" sz="3300" dirty="0" smtClean="0"/>
              <a:t>Во время </a:t>
            </a:r>
            <a:r>
              <a:rPr lang="ru-RU" sz="3300" b="1" dirty="0" smtClean="0"/>
              <a:t>подготовительного этапа </a:t>
            </a:r>
            <a:r>
              <a:rPr lang="ru-RU" sz="3300" dirty="0" smtClean="0"/>
              <a:t>формируется объект исследования - множество событий, а также выполняется предварительный анализ свойств этого множества (устанавливается зависимость или независимость событий, дискретность или непрерывность величины, характеризующей данное множество событий). На основе такого анализа выбирается один из подходящих методов определения «субъективной вероятности». На этом же этапе производится подготовка эксперта или группы экспертов, ознакомление их с методом и проверка понимания ими поставленной задачи.</a:t>
            </a:r>
          </a:p>
          <a:p>
            <a:r>
              <a:rPr lang="ru-RU" sz="3300" dirty="0" smtClean="0"/>
              <a:t>Этап получения оценок состоит в применении метода, выбранного на первом этапе, и результатом этого этапа является набор чисел, который отражает субъективный взгляд эксперта или группы экспертов на возможность возникновения того или иного события (однако далеко не всегда может считаться окончательным распределением, поскольку нередко оказывается противоречивым).</a:t>
            </a:r>
          </a:p>
          <a:p>
            <a:r>
              <a:rPr lang="ru-RU" sz="3300" dirty="0" smtClean="0"/>
              <a:t>На этом этапе анализа полученных оценок исследуются результаты опроса. Если оценки, представленные экспертами, не согласуются с ограничениями, то на это обращается внимание экспертов и ответы уточняются с целью приведения их в соответствие с выбранной системой ограничений.</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18</a:t>
            </a:fld>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Двухфакторное измерение рисков</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В простейшем случае производится оценка двух факторов: вероятность происшествия и тяжесть возможных последствий. Обычно считается, что риск тем больше, чем больше вероятность происшествия и тяжесть последствий. Общая идея может быть выражена формулой:</a:t>
            </a:r>
          </a:p>
          <a:p>
            <a:pPr algn="ctr">
              <a:buNone/>
            </a:pPr>
            <a:r>
              <a:rPr lang="ru-RU" b="1" dirty="0" smtClean="0"/>
              <a:t>РИСК = </a:t>
            </a:r>
            <a:r>
              <a:rPr lang="ru-RU" b="1" dirty="0" err="1" smtClean="0"/>
              <a:t>Р</a:t>
            </a:r>
            <a:r>
              <a:rPr lang="ru-RU" b="1" baseline="-25000" dirty="0" err="1" smtClean="0"/>
              <a:t>происшествия</a:t>
            </a:r>
            <a:r>
              <a:rPr lang="ru-RU" b="1" dirty="0" smtClean="0"/>
              <a:t> </a:t>
            </a:r>
            <a:r>
              <a:rPr lang="ru-RU" b="1" dirty="0" err="1" smtClean="0"/>
              <a:t>х</a:t>
            </a:r>
            <a:r>
              <a:rPr lang="ru-RU" b="1" dirty="0" smtClean="0"/>
              <a:t> </a:t>
            </a:r>
            <a:r>
              <a:rPr lang="ru-RU" b="1" dirty="0" err="1" smtClean="0"/>
              <a:t>ЦЕНА</a:t>
            </a:r>
            <a:r>
              <a:rPr lang="ru-RU" b="1" baseline="-25000" dirty="0" err="1" smtClean="0"/>
              <a:t>потери</a:t>
            </a:r>
            <a:r>
              <a:rPr lang="ru-RU" b="1" dirty="0" smtClean="0"/>
              <a:t>.</a:t>
            </a:r>
          </a:p>
          <a:p>
            <a:r>
              <a:rPr lang="ru-RU" dirty="0" smtClean="0"/>
              <a:t>Если переменные являются количественными величинами, то риск - это оценка математического ожидания потерь.</a:t>
            </a:r>
          </a:p>
          <a:p>
            <a:r>
              <a:rPr lang="ru-RU" dirty="0" smtClean="0"/>
              <a:t>Когда переменные - качественные величины, метрическая операция умножения не определена. Таким образом, в явном виде эту формулу применять нельзя. </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возникновения рисков</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Предполагается некоторый потенциал агрессивности внешней среды (субъектов и обстоятельств)</a:t>
            </a:r>
          </a:p>
          <a:p>
            <a:r>
              <a:rPr lang="ru-RU" dirty="0" smtClean="0"/>
              <a:t>В любой практически действующей системе есть уязвимости  - это некие неудачные характеристики, которые делают возможным возникновение угрозы, это есть недостаточная защищенность и/или некоторые ошибки в системе, а также наличие в системе </a:t>
            </a:r>
            <a:r>
              <a:rPr lang="ru-RU" dirty="0" err="1" smtClean="0"/>
              <a:t>недекларированных</a:t>
            </a:r>
            <a:r>
              <a:rPr lang="ru-RU" dirty="0" smtClean="0"/>
              <a:t> возможностей (входов, закладок, вредоносных компонент и т.п.).</a:t>
            </a:r>
          </a:p>
          <a:p>
            <a:r>
              <a:rPr lang="ru-RU" dirty="0" smtClean="0"/>
              <a:t>Ни одно практически действующее средство защиты не обеспечивает абсолютной безопасности, отличная от нуля вероятность инцидента всегда есть.</a:t>
            </a:r>
          </a:p>
          <a:p>
            <a:r>
              <a:rPr lang="ru-RU" dirty="0" smtClean="0"/>
              <a:t>От угрозы риск отличает наличие количественной оценки возможных потерь и (возможно) оценки вероятности реализации угрозы (т.е. инцидента).</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Autofit/>
          </a:bodyPr>
          <a:lstStyle/>
          <a:p>
            <a:r>
              <a:rPr lang="ru-RU" sz="3200" dirty="0" smtClean="0"/>
              <a:t>Качественные шкалы («субъективная вероятность» события)</a:t>
            </a:r>
            <a:endParaRPr lang="ru-RU" sz="3200" dirty="0"/>
          </a:p>
        </p:txBody>
      </p:sp>
      <p:sp>
        <p:nvSpPr>
          <p:cNvPr id="3" name="Содержимое 2"/>
          <p:cNvSpPr>
            <a:spLocks noGrp="1"/>
          </p:cNvSpPr>
          <p:nvPr>
            <p:ph idx="1"/>
          </p:nvPr>
        </p:nvSpPr>
        <p:spPr/>
        <p:txBody>
          <a:bodyPr>
            <a:normAutofit/>
          </a:bodyPr>
          <a:lstStyle/>
          <a:p>
            <a:r>
              <a:rPr lang="ru-RU" sz="3200" dirty="0" smtClean="0"/>
              <a:t>Приведем пример субъективной шкалы вероятностей событий:</a:t>
            </a:r>
          </a:p>
          <a:p>
            <a:pPr lvl="1"/>
            <a:r>
              <a:rPr lang="ru-RU" sz="2800" dirty="0" smtClean="0"/>
              <a:t>А - событие практически никогда не происходит;</a:t>
            </a:r>
          </a:p>
          <a:p>
            <a:pPr lvl="1"/>
            <a:r>
              <a:rPr lang="ru-RU" sz="2800" dirty="0" smtClean="0"/>
              <a:t>В - событие случается редко;</a:t>
            </a:r>
          </a:p>
          <a:p>
            <a:pPr lvl="1"/>
            <a:r>
              <a:rPr lang="ru-RU" sz="2800" dirty="0" smtClean="0"/>
              <a:t>С - вероятность события за рассматриваемый промежуток времени - около 0,5;</a:t>
            </a:r>
          </a:p>
          <a:p>
            <a:pPr lvl="1"/>
            <a:r>
              <a:rPr lang="en-US" sz="2800" dirty="0" smtClean="0"/>
              <a:t>D </a:t>
            </a:r>
            <a:r>
              <a:rPr lang="ru-RU" sz="2800" dirty="0" smtClean="0"/>
              <a:t>- скорее всего, событие произойдет;</a:t>
            </a:r>
          </a:p>
          <a:p>
            <a:pPr lvl="1"/>
            <a:r>
              <a:rPr lang="ru-RU" sz="2800" dirty="0" smtClean="0"/>
              <a:t>Е - событие почти обязательно произойдет.</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Качественные шкалы (серьезность происшествия)</a:t>
            </a:r>
            <a:endParaRPr lang="ru-RU" dirty="0"/>
          </a:p>
        </p:txBody>
      </p:sp>
      <p:sp>
        <p:nvSpPr>
          <p:cNvPr id="3" name="Содержимое 2"/>
          <p:cNvSpPr>
            <a:spLocks noGrp="1"/>
          </p:cNvSpPr>
          <p:nvPr>
            <p:ph idx="1"/>
          </p:nvPr>
        </p:nvSpPr>
        <p:spPr>
          <a:xfrm>
            <a:off x="457200" y="1785926"/>
            <a:ext cx="8229600" cy="4523434"/>
          </a:xfrm>
        </p:spPr>
        <p:txBody>
          <a:bodyPr>
            <a:normAutofit fontScale="70000" lnSpcReduction="20000"/>
          </a:bodyPr>
          <a:lstStyle/>
          <a:p>
            <a:pPr lvl="0"/>
            <a:r>
              <a:rPr lang="ru-RU" dirty="0" smtClean="0"/>
              <a:t>N (</a:t>
            </a:r>
            <a:r>
              <a:rPr lang="en-US" dirty="0" smtClean="0"/>
              <a:t>Negligible</a:t>
            </a:r>
            <a:r>
              <a:rPr lang="ru-RU" dirty="0" smtClean="0"/>
              <a:t>) - воздействием можно пренебречь;</a:t>
            </a:r>
          </a:p>
          <a:p>
            <a:pPr lvl="0"/>
            <a:r>
              <a:rPr lang="en-US" dirty="0" smtClean="0"/>
              <a:t>Mi</a:t>
            </a:r>
            <a:r>
              <a:rPr lang="ru-RU" dirty="0" smtClean="0"/>
              <a:t> (</a:t>
            </a:r>
            <a:r>
              <a:rPr lang="en-US" dirty="0" smtClean="0"/>
              <a:t>Minor</a:t>
            </a:r>
            <a:r>
              <a:rPr lang="ru-RU" dirty="0" smtClean="0"/>
              <a:t>) - незначительное происшествие: последствия легко устранимы, затраты на ликвидацию последствий невелики, воздействие на информационную технологию незначительно;</a:t>
            </a:r>
          </a:p>
          <a:p>
            <a:pPr lvl="0"/>
            <a:r>
              <a:rPr lang="en-US" dirty="0" smtClean="0"/>
              <a:t>Mo</a:t>
            </a:r>
            <a:r>
              <a:rPr lang="ru-RU" dirty="0" smtClean="0"/>
              <a:t> (</a:t>
            </a:r>
            <a:r>
              <a:rPr lang="en-US" dirty="0" smtClean="0"/>
              <a:t>Moderate</a:t>
            </a:r>
            <a:r>
              <a:rPr lang="ru-RU" dirty="0" smtClean="0"/>
              <a:t>) - происшествие с умеренными результатами: ликвидация последствий не связана с крупными затратами, воздействие на информационную технологию небольшое и не затрагивает критически важные задачи;</a:t>
            </a:r>
          </a:p>
          <a:p>
            <a:pPr lvl="0"/>
            <a:r>
              <a:rPr lang="en-US" dirty="0" smtClean="0"/>
              <a:t>S</a:t>
            </a:r>
            <a:r>
              <a:rPr lang="ru-RU" dirty="0" smtClean="0"/>
              <a:t> (</a:t>
            </a:r>
            <a:r>
              <a:rPr lang="en-US" dirty="0" smtClean="0"/>
              <a:t>Serious</a:t>
            </a:r>
            <a:r>
              <a:rPr lang="ru-RU" dirty="0" smtClean="0"/>
              <a:t>) - происшествие с серьезными последствиями: ликвидация последствий связана со значительными затратами, воздействие на информационные технологии ощутимо, влияет на выполнение критически важных задач;</a:t>
            </a:r>
          </a:p>
          <a:p>
            <a:pPr lvl="0"/>
            <a:r>
              <a:rPr lang="ru-RU" dirty="0" smtClean="0"/>
              <a:t>С (</a:t>
            </a:r>
            <a:r>
              <a:rPr lang="en-US" dirty="0" smtClean="0"/>
              <a:t>Critical</a:t>
            </a:r>
            <a:r>
              <a:rPr lang="ru-RU" dirty="0" smtClean="0"/>
              <a:t>) - происшествие приводит к невозможности решения критически важных задач.</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21</a:t>
            </a:fld>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«Таблица умножения» для оценивания рисков</a:t>
            </a:r>
            <a:endParaRPr lang="ru-RU" dirty="0"/>
          </a:p>
        </p:txBody>
      </p:sp>
      <p:sp>
        <p:nvSpPr>
          <p:cNvPr id="3" name="Содержимое 2"/>
          <p:cNvSpPr>
            <a:spLocks noGrp="1"/>
          </p:cNvSpPr>
          <p:nvPr>
            <p:ph idx="1"/>
          </p:nvPr>
        </p:nvSpPr>
        <p:spPr/>
        <p:txBody>
          <a:bodyPr/>
          <a:lstStyle/>
          <a:p>
            <a:r>
              <a:rPr lang="ru-RU" sz="2000" dirty="0" smtClean="0"/>
              <a:t>Для оценки рисков устанавливается шкала из трех значений:</a:t>
            </a:r>
          </a:p>
          <a:p>
            <a:pPr lvl="1"/>
            <a:r>
              <a:rPr lang="ru-RU" sz="1600" dirty="0" smtClean="0"/>
              <a:t>низкий риск;</a:t>
            </a:r>
          </a:p>
          <a:p>
            <a:pPr lvl="1"/>
            <a:r>
              <a:rPr lang="ru-RU" sz="1600" dirty="0" smtClean="0"/>
              <a:t>средний риск;</a:t>
            </a:r>
          </a:p>
          <a:p>
            <a:pPr lvl="1"/>
            <a:r>
              <a:rPr lang="ru-RU" sz="1600" dirty="0" smtClean="0"/>
              <a:t>высокий риск.</a:t>
            </a:r>
          </a:p>
          <a:p>
            <a:r>
              <a:rPr lang="ru-RU" sz="1800" dirty="0" smtClean="0"/>
              <a:t>Риск, связанный с конкретным событием, зависит от двух факторов и может быть определен («таблица умножения»)</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22</a:t>
            </a:fld>
            <a:endParaRPr lang="ru-RU"/>
          </a:p>
        </p:txBody>
      </p:sp>
      <p:graphicFrame>
        <p:nvGraphicFramePr>
          <p:cNvPr id="6" name="Таблица 5"/>
          <p:cNvGraphicFramePr>
            <a:graphicFrameLocks noGrp="1"/>
          </p:cNvGraphicFramePr>
          <p:nvPr/>
        </p:nvGraphicFramePr>
        <p:xfrm>
          <a:off x="285722" y="3714754"/>
          <a:ext cx="8643996" cy="2725104"/>
        </p:xfrm>
        <a:graphic>
          <a:graphicData uri="http://schemas.openxmlformats.org/drawingml/2006/table">
            <a:tbl>
              <a:tblPr firstRow="1" bandRow="1">
                <a:tableStyleId>{5C22544A-7EE6-4342-B048-85BDC9FD1C3A}</a:tableStyleId>
              </a:tblPr>
              <a:tblGrid>
                <a:gridCol w="714378"/>
                <a:gridCol w="1428760"/>
                <a:gridCol w="1500198"/>
                <a:gridCol w="1571636"/>
                <a:gridCol w="1857388"/>
                <a:gridCol w="1571636"/>
              </a:tblGrid>
              <a:tr h="454184">
                <a:tc>
                  <a:txBody>
                    <a:bodyPr/>
                    <a:lstStyle/>
                    <a:p>
                      <a:pPr marL="25400" algn="ctr">
                        <a:spcAft>
                          <a:spcPts val="0"/>
                        </a:spcAft>
                      </a:pPr>
                      <a:r>
                        <a:rPr lang="ru-RU" sz="1400" dirty="0">
                          <a:latin typeface="Lucida Sans Unicode"/>
                          <a:ea typeface="Lucida Sans Unicode"/>
                        </a:rPr>
                        <a:t>Шкала</a:t>
                      </a:r>
                    </a:p>
                  </a:txBody>
                  <a:tcPr marL="6350" marR="6350" marT="0" marB="0"/>
                </a:tc>
                <a:tc>
                  <a:txBody>
                    <a:bodyPr/>
                    <a:lstStyle/>
                    <a:p>
                      <a:pPr marL="63500" algn="ctr">
                        <a:spcAft>
                          <a:spcPts val="0"/>
                        </a:spcAft>
                      </a:pPr>
                      <a:r>
                        <a:rPr lang="en-US" sz="1400" dirty="0">
                          <a:latin typeface="Lucida Sans Unicode"/>
                          <a:ea typeface="Lucida Sans Unicode"/>
                        </a:rPr>
                        <a:t>Negligible</a:t>
                      </a:r>
                      <a:endParaRPr lang="ru-RU" sz="1400" dirty="0">
                        <a:latin typeface="Lucida Sans Unicode"/>
                        <a:ea typeface="Lucida Sans Unicode"/>
                      </a:endParaRPr>
                    </a:p>
                  </a:txBody>
                  <a:tcPr marL="6350" marR="6350" marT="0" marB="0"/>
                </a:tc>
                <a:tc>
                  <a:txBody>
                    <a:bodyPr/>
                    <a:lstStyle/>
                    <a:p>
                      <a:pPr marL="101600" algn="ctr">
                        <a:spcAft>
                          <a:spcPts val="0"/>
                        </a:spcAft>
                      </a:pPr>
                      <a:r>
                        <a:rPr lang="en-US" sz="1400" dirty="0">
                          <a:latin typeface="Lucida Sans Unicode"/>
                          <a:ea typeface="Lucida Sans Unicode"/>
                        </a:rPr>
                        <a:t>Minor</a:t>
                      </a:r>
                      <a:endParaRPr lang="ru-RU" sz="1400" dirty="0">
                        <a:latin typeface="Lucida Sans Unicode"/>
                        <a:ea typeface="Lucida Sans Unicode"/>
                      </a:endParaRPr>
                    </a:p>
                  </a:txBody>
                  <a:tcPr marL="6350" marR="6350" marT="0" marB="0"/>
                </a:tc>
                <a:tc>
                  <a:txBody>
                    <a:bodyPr/>
                    <a:lstStyle/>
                    <a:p>
                      <a:pPr marL="127000" algn="ctr">
                        <a:spcAft>
                          <a:spcPts val="0"/>
                        </a:spcAft>
                      </a:pPr>
                      <a:r>
                        <a:rPr lang="en-US" sz="1400" dirty="0">
                          <a:latin typeface="Lucida Sans Unicode"/>
                          <a:ea typeface="Lucida Sans Unicode"/>
                        </a:rPr>
                        <a:t>Moderate</a:t>
                      </a:r>
                      <a:endParaRPr lang="ru-RU" sz="1400" dirty="0">
                        <a:latin typeface="Lucida Sans Unicode"/>
                        <a:ea typeface="Lucida Sans Unicode"/>
                      </a:endParaRPr>
                    </a:p>
                  </a:txBody>
                  <a:tcPr marL="6350" marR="6350" marT="0" marB="0"/>
                </a:tc>
                <a:tc>
                  <a:txBody>
                    <a:bodyPr/>
                    <a:lstStyle/>
                    <a:p>
                      <a:pPr marL="152400" algn="ctr">
                        <a:spcAft>
                          <a:spcPts val="0"/>
                        </a:spcAft>
                      </a:pPr>
                      <a:r>
                        <a:rPr lang="en-US" sz="1400" dirty="0">
                          <a:latin typeface="Lucida Sans Unicode"/>
                          <a:ea typeface="Lucida Sans Unicode"/>
                        </a:rPr>
                        <a:t>Serious</a:t>
                      </a:r>
                      <a:endParaRPr lang="ru-RU" sz="1400" dirty="0">
                        <a:latin typeface="Lucida Sans Unicode"/>
                        <a:ea typeface="Lucida Sans Unicode"/>
                      </a:endParaRPr>
                    </a:p>
                  </a:txBody>
                  <a:tcPr marL="6350" marR="6350" marT="0" marB="0"/>
                </a:tc>
                <a:tc>
                  <a:txBody>
                    <a:bodyPr/>
                    <a:lstStyle/>
                    <a:p>
                      <a:pPr marL="139700" algn="ctr">
                        <a:spcAft>
                          <a:spcPts val="0"/>
                        </a:spcAft>
                      </a:pPr>
                      <a:r>
                        <a:rPr lang="en-US" sz="1400" dirty="0">
                          <a:latin typeface="Lucida Sans Unicode"/>
                          <a:ea typeface="Lucida Sans Unicode"/>
                        </a:rPr>
                        <a:t>Critical</a:t>
                      </a:r>
                      <a:endParaRPr lang="ru-RU" sz="1400" dirty="0">
                        <a:latin typeface="Lucida Sans Unicode"/>
                        <a:ea typeface="Lucida Sans Unicode"/>
                      </a:endParaRPr>
                    </a:p>
                  </a:txBody>
                  <a:tcPr marL="6350" marR="6350" marT="0" marB="0"/>
                </a:tc>
              </a:tr>
              <a:tr h="454184">
                <a:tc>
                  <a:txBody>
                    <a:bodyPr/>
                    <a:lstStyle/>
                    <a:p>
                      <a:pPr marL="25400" algn="ctr">
                        <a:spcAft>
                          <a:spcPts val="0"/>
                        </a:spcAft>
                      </a:pPr>
                      <a:r>
                        <a:rPr lang="ru-RU" sz="1400">
                          <a:latin typeface="Lucida Sans Unicode"/>
                          <a:ea typeface="Lucida Sans Unicode"/>
                        </a:rPr>
                        <a:t>А</a:t>
                      </a:r>
                    </a:p>
                  </a:txBody>
                  <a:tcPr marL="6350" marR="6350" marT="0" marB="0"/>
                </a:tc>
                <a:tc>
                  <a:txBody>
                    <a:bodyPr/>
                    <a:lstStyle/>
                    <a:p>
                      <a:pPr marL="63500" algn="ctr">
                        <a:spcAft>
                          <a:spcPts val="0"/>
                        </a:spcAft>
                      </a:pPr>
                      <a:r>
                        <a:rPr lang="ru-RU" sz="1400" dirty="0">
                          <a:latin typeface="Lucida Sans Unicode"/>
                          <a:ea typeface="Lucida Sans Unicode"/>
                        </a:rPr>
                        <a:t>Низкий риск</a:t>
                      </a:r>
                    </a:p>
                  </a:txBody>
                  <a:tcPr marL="6350" marR="6350" marT="0" marB="0"/>
                </a:tc>
                <a:tc>
                  <a:txBody>
                    <a:bodyPr/>
                    <a:lstStyle/>
                    <a:p>
                      <a:pPr marL="101600" algn="ctr">
                        <a:spcAft>
                          <a:spcPts val="0"/>
                        </a:spcAft>
                      </a:pPr>
                      <a:r>
                        <a:rPr lang="ru-RU" sz="1400" dirty="0">
                          <a:latin typeface="Lucida Sans Unicode"/>
                          <a:ea typeface="Lucida Sans Unicode"/>
                        </a:rPr>
                        <a:t>Низкий риск</a:t>
                      </a:r>
                    </a:p>
                  </a:txBody>
                  <a:tcPr marL="6350" marR="6350" marT="0" marB="0"/>
                </a:tc>
                <a:tc>
                  <a:txBody>
                    <a:bodyPr/>
                    <a:lstStyle/>
                    <a:p>
                      <a:pPr marL="127000" algn="ctr">
                        <a:spcAft>
                          <a:spcPts val="0"/>
                        </a:spcAft>
                      </a:pPr>
                      <a:r>
                        <a:rPr lang="ru-RU" sz="1400">
                          <a:latin typeface="Lucida Sans Unicode"/>
                          <a:ea typeface="Lucida Sans Unicode"/>
                        </a:rPr>
                        <a:t>Низкий риск</a:t>
                      </a:r>
                    </a:p>
                  </a:txBody>
                  <a:tcPr marL="6350" marR="6350" marT="0" marB="0"/>
                </a:tc>
                <a:tc>
                  <a:txBody>
                    <a:bodyPr/>
                    <a:lstStyle/>
                    <a:p>
                      <a:pPr marL="152400" algn="ctr">
                        <a:spcAft>
                          <a:spcPts val="0"/>
                        </a:spcAft>
                      </a:pPr>
                      <a:r>
                        <a:rPr lang="ru-RU" sz="1400" dirty="0" smtClean="0">
                          <a:latin typeface="Lucida Sans Unicode"/>
                          <a:ea typeface="Lucida Sans Unicode"/>
                        </a:rPr>
                        <a:t>Средний риск</a:t>
                      </a:r>
                      <a:endParaRPr lang="ru-RU" sz="1400" dirty="0">
                        <a:latin typeface="Lucida Sans Unicode"/>
                        <a:ea typeface="Lucida Sans Unicode"/>
                      </a:endParaRPr>
                    </a:p>
                  </a:txBody>
                  <a:tcPr marL="6350" marR="6350" marT="0" marB="0"/>
                </a:tc>
                <a:tc>
                  <a:txBody>
                    <a:bodyPr/>
                    <a:lstStyle/>
                    <a:p>
                      <a:pPr marL="139700" algn="ctr">
                        <a:spcAft>
                          <a:spcPts val="0"/>
                        </a:spcAft>
                      </a:pPr>
                      <a:r>
                        <a:rPr lang="ru-RU" sz="1400" dirty="0">
                          <a:latin typeface="Lucida Sans Unicode"/>
                          <a:ea typeface="Lucida Sans Unicode"/>
                        </a:rPr>
                        <a:t>Средний риск</a:t>
                      </a:r>
                    </a:p>
                  </a:txBody>
                  <a:tcPr marL="6350" marR="6350" marT="0" marB="0"/>
                </a:tc>
              </a:tr>
              <a:tr h="454184">
                <a:tc>
                  <a:txBody>
                    <a:bodyPr/>
                    <a:lstStyle/>
                    <a:p>
                      <a:pPr marL="25400" algn="ctr">
                        <a:spcAft>
                          <a:spcPts val="0"/>
                        </a:spcAft>
                      </a:pPr>
                      <a:r>
                        <a:rPr lang="ru-RU" sz="1400">
                          <a:latin typeface="Lucida Sans Unicode"/>
                          <a:ea typeface="Lucida Sans Unicode"/>
                        </a:rPr>
                        <a:t>В</a:t>
                      </a:r>
                    </a:p>
                  </a:txBody>
                  <a:tcPr marL="6350" marR="6350" marT="0" marB="0"/>
                </a:tc>
                <a:tc>
                  <a:txBody>
                    <a:bodyPr/>
                    <a:lstStyle/>
                    <a:p>
                      <a:pPr marL="63500" algn="ctr">
                        <a:spcAft>
                          <a:spcPts val="0"/>
                        </a:spcAft>
                      </a:pPr>
                      <a:r>
                        <a:rPr lang="ru-RU" sz="1400">
                          <a:latin typeface="Lucida Sans Unicode"/>
                          <a:ea typeface="Lucida Sans Unicode"/>
                        </a:rPr>
                        <a:t>Низкий риск</a:t>
                      </a:r>
                    </a:p>
                  </a:txBody>
                  <a:tcPr marL="6350" marR="6350" marT="0" marB="0"/>
                </a:tc>
                <a:tc>
                  <a:txBody>
                    <a:bodyPr/>
                    <a:lstStyle/>
                    <a:p>
                      <a:pPr marL="101600" algn="ctr">
                        <a:spcAft>
                          <a:spcPts val="0"/>
                        </a:spcAft>
                      </a:pPr>
                      <a:r>
                        <a:rPr lang="ru-RU" sz="1400" dirty="0">
                          <a:latin typeface="Lucida Sans Unicode"/>
                          <a:ea typeface="Lucida Sans Unicode"/>
                        </a:rPr>
                        <a:t>Низкий риск</a:t>
                      </a:r>
                    </a:p>
                  </a:txBody>
                  <a:tcPr marL="6350" marR="6350" marT="0" marB="0"/>
                </a:tc>
                <a:tc>
                  <a:txBody>
                    <a:bodyPr/>
                    <a:lstStyle/>
                    <a:p>
                      <a:pPr marL="127000" algn="ctr">
                        <a:spcAft>
                          <a:spcPts val="0"/>
                        </a:spcAft>
                      </a:pPr>
                      <a:r>
                        <a:rPr lang="ru-RU" sz="1400" dirty="0">
                          <a:latin typeface="Lucida Sans Unicode"/>
                          <a:ea typeface="Lucida Sans Unicode"/>
                        </a:rPr>
                        <a:t>Средний риск</a:t>
                      </a:r>
                    </a:p>
                  </a:txBody>
                  <a:tcPr marL="6350" marR="6350" marT="0" marB="0"/>
                </a:tc>
                <a:tc>
                  <a:txBody>
                    <a:bodyPr/>
                    <a:lstStyle/>
                    <a:p>
                      <a:pPr marL="152400" algn="ctr">
                        <a:spcAft>
                          <a:spcPts val="0"/>
                        </a:spcAft>
                      </a:pPr>
                      <a:r>
                        <a:rPr lang="ru-RU" sz="1400" dirty="0" smtClean="0">
                          <a:latin typeface="Lucida Sans Unicode"/>
                          <a:ea typeface="Lucida Sans Unicode"/>
                        </a:rPr>
                        <a:t>Средний риск</a:t>
                      </a:r>
                      <a:endParaRPr lang="ru-RU" sz="1400" dirty="0">
                        <a:latin typeface="Lucida Sans Unicode"/>
                        <a:ea typeface="Lucida Sans Unicode"/>
                      </a:endParaRPr>
                    </a:p>
                  </a:txBody>
                  <a:tcPr marL="6350" marR="6350" marT="0" marB="0"/>
                </a:tc>
                <a:tc>
                  <a:txBody>
                    <a:bodyPr/>
                    <a:lstStyle/>
                    <a:p>
                      <a:pPr marL="139700" algn="ctr">
                        <a:spcAft>
                          <a:spcPts val="0"/>
                        </a:spcAft>
                      </a:pPr>
                      <a:r>
                        <a:rPr lang="ru-RU" sz="1400">
                          <a:latin typeface="Lucida Sans Unicode"/>
                          <a:ea typeface="Lucida Sans Unicode"/>
                        </a:rPr>
                        <a:t>Высокий риск</a:t>
                      </a:r>
                    </a:p>
                  </a:txBody>
                  <a:tcPr marL="6350" marR="6350" marT="0" marB="0"/>
                </a:tc>
              </a:tr>
              <a:tr h="454184">
                <a:tc>
                  <a:txBody>
                    <a:bodyPr/>
                    <a:lstStyle/>
                    <a:p>
                      <a:pPr marL="25400" algn="ctr">
                        <a:spcAft>
                          <a:spcPts val="0"/>
                        </a:spcAft>
                      </a:pPr>
                      <a:r>
                        <a:rPr lang="ru-RU" sz="1400">
                          <a:latin typeface="Lucida Sans Unicode"/>
                          <a:ea typeface="Lucida Sans Unicode"/>
                        </a:rPr>
                        <a:t>С</a:t>
                      </a:r>
                    </a:p>
                  </a:txBody>
                  <a:tcPr marL="6350" marR="6350" marT="0" marB="0"/>
                </a:tc>
                <a:tc>
                  <a:txBody>
                    <a:bodyPr/>
                    <a:lstStyle/>
                    <a:p>
                      <a:pPr marL="63500" algn="ctr">
                        <a:spcAft>
                          <a:spcPts val="0"/>
                        </a:spcAft>
                      </a:pPr>
                      <a:r>
                        <a:rPr lang="ru-RU" sz="1400">
                          <a:latin typeface="Lucida Sans Unicode"/>
                          <a:ea typeface="Lucida Sans Unicode"/>
                        </a:rPr>
                        <a:t>Низкий риск</a:t>
                      </a:r>
                    </a:p>
                  </a:txBody>
                  <a:tcPr marL="6350" marR="6350" marT="0" marB="0"/>
                </a:tc>
                <a:tc>
                  <a:txBody>
                    <a:bodyPr/>
                    <a:lstStyle/>
                    <a:p>
                      <a:pPr marL="101600" algn="ctr">
                        <a:spcAft>
                          <a:spcPts val="0"/>
                        </a:spcAft>
                      </a:pPr>
                      <a:r>
                        <a:rPr lang="ru-RU" sz="1400">
                          <a:latin typeface="Lucida Sans Unicode"/>
                          <a:ea typeface="Lucida Sans Unicode"/>
                        </a:rPr>
                        <a:t>Средний риск</a:t>
                      </a:r>
                    </a:p>
                  </a:txBody>
                  <a:tcPr marL="6350" marR="6350" marT="0" marB="0"/>
                </a:tc>
                <a:tc>
                  <a:txBody>
                    <a:bodyPr/>
                    <a:lstStyle/>
                    <a:p>
                      <a:pPr marL="127000" algn="ctr">
                        <a:spcAft>
                          <a:spcPts val="0"/>
                        </a:spcAft>
                      </a:pPr>
                      <a:r>
                        <a:rPr lang="ru-RU" sz="1400" dirty="0">
                          <a:latin typeface="Lucida Sans Unicode"/>
                          <a:ea typeface="Lucida Sans Unicode"/>
                        </a:rPr>
                        <a:t>Средний риск</a:t>
                      </a:r>
                    </a:p>
                  </a:txBody>
                  <a:tcPr marL="6350" marR="6350" marT="0" marB="0"/>
                </a:tc>
                <a:tc>
                  <a:txBody>
                    <a:bodyPr/>
                    <a:lstStyle/>
                    <a:p>
                      <a:pPr marL="152400" algn="ctr">
                        <a:spcAft>
                          <a:spcPts val="0"/>
                        </a:spcAft>
                      </a:pPr>
                      <a:r>
                        <a:rPr lang="ru-RU" sz="1400" dirty="0" smtClean="0">
                          <a:latin typeface="Lucida Sans Unicode"/>
                          <a:ea typeface="Lucida Sans Unicode"/>
                        </a:rPr>
                        <a:t>Средний риск</a:t>
                      </a:r>
                      <a:endParaRPr lang="ru-RU" sz="1400" dirty="0">
                        <a:latin typeface="Lucida Sans Unicode"/>
                        <a:ea typeface="Lucida Sans Unicode"/>
                      </a:endParaRPr>
                    </a:p>
                  </a:txBody>
                  <a:tcPr marL="6350" marR="6350" marT="0" marB="0"/>
                </a:tc>
                <a:tc>
                  <a:txBody>
                    <a:bodyPr/>
                    <a:lstStyle/>
                    <a:p>
                      <a:pPr marL="139700" algn="ctr">
                        <a:spcAft>
                          <a:spcPts val="0"/>
                        </a:spcAft>
                      </a:pPr>
                      <a:r>
                        <a:rPr lang="ru-RU" sz="1400">
                          <a:latin typeface="Lucida Sans Unicode"/>
                          <a:ea typeface="Lucida Sans Unicode"/>
                        </a:rPr>
                        <a:t>Высокий риск</a:t>
                      </a:r>
                    </a:p>
                  </a:txBody>
                  <a:tcPr marL="6350" marR="6350" marT="0" marB="0"/>
                </a:tc>
              </a:tr>
              <a:tr h="454184">
                <a:tc>
                  <a:txBody>
                    <a:bodyPr/>
                    <a:lstStyle/>
                    <a:p>
                      <a:pPr marL="25400" algn="ctr">
                        <a:spcAft>
                          <a:spcPts val="0"/>
                        </a:spcAft>
                      </a:pPr>
                      <a:r>
                        <a:rPr lang="en-US" sz="1400">
                          <a:latin typeface="Lucida Sans Unicode"/>
                          <a:ea typeface="Lucida Sans Unicode"/>
                        </a:rPr>
                        <a:t>D</a:t>
                      </a:r>
                      <a:endParaRPr lang="ru-RU" sz="1400">
                        <a:latin typeface="Lucida Sans Unicode"/>
                        <a:ea typeface="Lucida Sans Unicode"/>
                      </a:endParaRPr>
                    </a:p>
                  </a:txBody>
                  <a:tcPr marL="6350" marR="6350" marT="0" marB="0"/>
                </a:tc>
                <a:tc>
                  <a:txBody>
                    <a:bodyPr/>
                    <a:lstStyle/>
                    <a:p>
                      <a:pPr marL="63500" algn="ctr">
                        <a:spcAft>
                          <a:spcPts val="0"/>
                        </a:spcAft>
                      </a:pPr>
                      <a:r>
                        <a:rPr lang="ru-RU" sz="1400">
                          <a:latin typeface="Lucida Sans Unicode"/>
                          <a:ea typeface="Lucida Sans Unicode"/>
                        </a:rPr>
                        <a:t>Средний риск</a:t>
                      </a:r>
                    </a:p>
                  </a:txBody>
                  <a:tcPr marL="6350" marR="6350" marT="0" marB="0"/>
                </a:tc>
                <a:tc>
                  <a:txBody>
                    <a:bodyPr/>
                    <a:lstStyle/>
                    <a:p>
                      <a:pPr marL="101600" algn="ctr">
                        <a:spcAft>
                          <a:spcPts val="0"/>
                        </a:spcAft>
                      </a:pPr>
                      <a:r>
                        <a:rPr lang="ru-RU" sz="1400">
                          <a:latin typeface="Lucida Sans Unicode"/>
                          <a:ea typeface="Lucida Sans Unicode"/>
                        </a:rPr>
                        <a:t>Средний риск</a:t>
                      </a:r>
                    </a:p>
                  </a:txBody>
                  <a:tcPr marL="6350" marR="6350" marT="0" marB="0"/>
                </a:tc>
                <a:tc>
                  <a:txBody>
                    <a:bodyPr/>
                    <a:lstStyle/>
                    <a:p>
                      <a:pPr marL="127000" algn="ctr">
                        <a:spcAft>
                          <a:spcPts val="0"/>
                        </a:spcAft>
                      </a:pPr>
                      <a:r>
                        <a:rPr lang="ru-RU" sz="1400" dirty="0">
                          <a:latin typeface="Lucida Sans Unicode"/>
                          <a:ea typeface="Lucida Sans Unicode"/>
                        </a:rPr>
                        <a:t>Средний риск</a:t>
                      </a:r>
                    </a:p>
                  </a:txBody>
                  <a:tcPr marL="6350" marR="6350" marT="0" marB="0"/>
                </a:tc>
                <a:tc>
                  <a:txBody>
                    <a:bodyPr/>
                    <a:lstStyle/>
                    <a:p>
                      <a:pPr marL="152400" algn="ctr">
                        <a:spcAft>
                          <a:spcPts val="0"/>
                        </a:spcAft>
                      </a:pPr>
                      <a:r>
                        <a:rPr lang="ru-RU" sz="1400" dirty="0" smtClean="0">
                          <a:latin typeface="Lucida Sans Unicode"/>
                          <a:ea typeface="Lucida Sans Unicode"/>
                        </a:rPr>
                        <a:t>Средний риск</a:t>
                      </a:r>
                      <a:endParaRPr lang="ru-RU" sz="1400" dirty="0">
                        <a:latin typeface="Lucida Sans Unicode"/>
                        <a:ea typeface="Lucida Sans Unicode"/>
                      </a:endParaRPr>
                    </a:p>
                  </a:txBody>
                  <a:tcPr marL="6350" marR="6350" marT="0" marB="0"/>
                </a:tc>
                <a:tc>
                  <a:txBody>
                    <a:bodyPr/>
                    <a:lstStyle/>
                    <a:p>
                      <a:pPr marL="139700" algn="ctr">
                        <a:spcAft>
                          <a:spcPts val="0"/>
                        </a:spcAft>
                      </a:pPr>
                      <a:r>
                        <a:rPr lang="ru-RU" sz="1400">
                          <a:latin typeface="Lucida Sans Unicode"/>
                          <a:ea typeface="Lucida Sans Unicode"/>
                        </a:rPr>
                        <a:t>Высокий риск</a:t>
                      </a:r>
                    </a:p>
                  </a:txBody>
                  <a:tcPr marL="6350" marR="6350" marT="0" marB="0"/>
                </a:tc>
              </a:tr>
              <a:tr h="454184">
                <a:tc>
                  <a:txBody>
                    <a:bodyPr/>
                    <a:lstStyle/>
                    <a:p>
                      <a:pPr marL="25400" algn="ctr">
                        <a:spcAft>
                          <a:spcPts val="0"/>
                        </a:spcAft>
                      </a:pPr>
                      <a:r>
                        <a:rPr lang="ru-RU" sz="1400">
                          <a:latin typeface="Lucida Sans Unicode"/>
                          <a:ea typeface="Lucida Sans Unicode"/>
                        </a:rPr>
                        <a:t>г</a:t>
                      </a:r>
                    </a:p>
                  </a:txBody>
                  <a:tcPr marL="6350" marR="6350" marT="0" marB="0"/>
                </a:tc>
                <a:tc>
                  <a:txBody>
                    <a:bodyPr/>
                    <a:lstStyle/>
                    <a:p>
                      <a:pPr marL="63500" algn="ctr">
                        <a:spcAft>
                          <a:spcPts val="0"/>
                        </a:spcAft>
                      </a:pPr>
                      <a:r>
                        <a:rPr lang="ru-RU" sz="1400">
                          <a:latin typeface="Lucida Sans Unicode"/>
                          <a:ea typeface="Lucida Sans Unicode"/>
                        </a:rPr>
                        <a:t>Средний риск</a:t>
                      </a:r>
                    </a:p>
                  </a:txBody>
                  <a:tcPr marL="6350" marR="6350" marT="0" marB="0"/>
                </a:tc>
                <a:tc>
                  <a:txBody>
                    <a:bodyPr/>
                    <a:lstStyle/>
                    <a:p>
                      <a:pPr marL="101600" algn="ctr">
                        <a:spcAft>
                          <a:spcPts val="0"/>
                        </a:spcAft>
                      </a:pPr>
                      <a:r>
                        <a:rPr lang="ru-RU" sz="1400">
                          <a:latin typeface="Lucida Sans Unicode"/>
                          <a:ea typeface="Lucida Sans Unicode"/>
                        </a:rPr>
                        <a:t>Высокий риск</a:t>
                      </a:r>
                    </a:p>
                  </a:txBody>
                  <a:tcPr marL="6350" marR="6350" marT="0" marB="0"/>
                </a:tc>
                <a:tc>
                  <a:txBody>
                    <a:bodyPr/>
                    <a:lstStyle/>
                    <a:p>
                      <a:pPr marL="127000" algn="ctr">
                        <a:spcAft>
                          <a:spcPts val="0"/>
                        </a:spcAft>
                      </a:pPr>
                      <a:r>
                        <a:rPr lang="ru-RU" sz="1400">
                          <a:latin typeface="Lucida Sans Unicode"/>
                          <a:ea typeface="Lucida Sans Unicode"/>
                        </a:rPr>
                        <a:t>Высокий риск</a:t>
                      </a:r>
                    </a:p>
                  </a:txBody>
                  <a:tcPr marL="6350" marR="6350" marT="0" marB="0"/>
                </a:tc>
                <a:tc>
                  <a:txBody>
                    <a:bodyPr/>
                    <a:lstStyle/>
                    <a:p>
                      <a:pPr marL="152400" algn="ctr">
                        <a:spcAft>
                          <a:spcPts val="0"/>
                        </a:spcAft>
                      </a:pPr>
                      <a:r>
                        <a:rPr lang="ru-RU" sz="1400" dirty="0" smtClean="0">
                          <a:latin typeface="Lucida Sans Unicode"/>
                          <a:ea typeface="Lucida Sans Unicode"/>
                        </a:rPr>
                        <a:t>Высокий риск</a:t>
                      </a:r>
                      <a:endParaRPr lang="ru-RU" sz="1400" dirty="0">
                        <a:latin typeface="Lucida Sans Unicode"/>
                        <a:ea typeface="Lucida Sans Unicode"/>
                      </a:endParaRPr>
                    </a:p>
                  </a:txBody>
                  <a:tcPr marL="6350" marR="6350" marT="0" marB="0"/>
                </a:tc>
                <a:tc>
                  <a:txBody>
                    <a:bodyPr/>
                    <a:lstStyle/>
                    <a:p>
                      <a:pPr marL="139700" algn="ctr">
                        <a:spcAft>
                          <a:spcPts val="0"/>
                        </a:spcAft>
                      </a:pPr>
                      <a:r>
                        <a:rPr lang="ru-RU" sz="1400" dirty="0">
                          <a:latin typeface="Lucida Sans Unicode"/>
                          <a:ea typeface="Lucida Sans Unicode"/>
                        </a:rPr>
                        <a:t>Высокий риск</a:t>
                      </a:r>
                    </a:p>
                  </a:txBody>
                  <a:tcPr marL="6350" marR="635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500066"/>
          </a:xfrm>
        </p:spPr>
        <p:txBody>
          <a:bodyPr>
            <a:normAutofit fontScale="90000"/>
          </a:bodyPr>
          <a:lstStyle/>
          <a:p>
            <a:r>
              <a:rPr lang="ru-RU" dirty="0" smtClean="0"/>
              <a:t>Пример из «</a:t>
            </a:r>
            <a:r>
              <a:rPr lang="ru-RU" dirty="0" err="1" smtClean="0"/>
              <a:t>авионики</a:t>
            </a:r>
            <a:r>
              <a:rPr lang="ru-RU" smtClean="0"/>
              <a:t>»</a:t>
            </a:r>
            <a:endParaRPr lang="ru-RU" dirty="0"/>
          </a:p>
        </p:txBody>
      </p:sp>
      <p:sp>
        <p:nvSpPr>
          <p:cNvPr id="3" name="Содержимое 2"/>
          <p:cNvSpPr>
            <a:spLocks noGrp="1"/>
          </p:cNvSpPr>
          <p:nvPr>
            <p:ph idx="1"/>
          </p:nvPr>
        </p:nvSpPr>
        <p:spPr>
          <a:xfrm>
            <a:off x="457200" y="857232"/>
            <a:ext cx="8229600" cy="6000768"/>
          </a:xfrm>
        </p:spPr>
        <p:txBody>
          <a:bodyPr>
            <a:normAutofit fontScale="62500" lnSpcReduction="20000"/>
          </a:bodyPr>
          <a:lstStyle/>
          <a:p>
            <a:r>
              <a:rPr lang="ru-RU" dirty="0" smtClean="0"/>
              <a:t>Отказные состояния (инциденты) разделяются по своему воздействию на летательный аппарат, экипаж и пассажиров.</a:t>
            </a:r>
          </a:p>
          <a:p>
            <a:r>
              <a:rPr lang="ru-RU" dirty="0" smtClean="0"/>
              <a:t>•	</a:t>
            </a:r>
            <a:r>
              <a:rPr lang="ru-RU" b="1" dirty="0" smtClean="0"/>
              <a:t>Катастрофические (</a:t>
            </a:r>
            <a:r>
              <a:rPr lang="ru-RU" b="1" dirty="0" err="1" smtClean="0"/>
              <a:t>Catastrophic</a:t>
            </a:r>
            <a:r>
              <a:rPr lang="ru-RU" b="1" dirty="0" smtClean="0"/>
              <a:t>)</a:t>
            </a:r>
            <a:r>
              <a:rPr lang="ru-RU" dirty="0" smtClean="0"/>
              <a:t>: Отказ может вызвать крушение.</a:t>
            </a:r>
          </a:p>
          <a:p>
            <a:r>
              <a:rPr lang="ru-RU" dirty="0" smtClean="0"/>
              <a:t>•	</a:t>
            </a:r>
            <a:r>
              <a:rPr lang="ru-RU" b="1" dirty="0" smtClean="0"/>
              <a:t>Аварийные (</a:t>
            </a:r>
            <a:r>
              <a:rPr lang="ru-RU" b="1" dirty="0" err="1" smtClean="0"/>
              <a:t>Hazardous</a:t>
            </a:r>
            <a:r>
              <a:rPr lang="ru-RU" b="1" dirty="0" smtClean="0"/>
              <a:t>)</a:t>
            </a:r>
            <a:r>
              <a:rPr lang="ru-RU" dirty="0" smtClean="0"/>
              <a:t>: Отказ имеет большое негативное воздействие на безопасность или технические характеристики, или снижает способность экипажа управлять летательным аппаратом из-за физического болезненного состояния или более высокой рабочей нагрузки, или приводит к серьезным или смертельным травмам пассажиров.</a:t>
            </a:r>
          </a:p>
          <a:p>
            <a:r>
              <a:rPr lang="ru-RU" dirty="0" smtClean="0"/>
              <a:t>•	</a:t>
            </a:r>
            <a:r>
              <a:rPr lang="ru-RU" b="1" dirty="0" smtClean="0"/>
              <a:t>Сложные (</a:t>
            </a:r>
            <a:r>
              <a:rPr lang="ru-RU" b="1" dirty="0" err="1" smtClean="0"/>
              <a:t>Major</a:t>
            </a:r>
            <a:r>
              <a:rPr lang="ru-RU" b="1" dirty="0" smtClean="0"/>
              <a:t>)</a:t>
            </a:r>
            <a:r>
              <a:rPr lang="ru-RU" dirty="0" smtClean="0"/>
              <a:t>: Отказ значительный, но имеет меньшее негативное воздействие, чем аварийный (</a:t>
            </a:r>
            <a:r>
              <a:rPr lang="ru-RU" dirty="0" err="1" smtClean="0"/>
              <a:t>Hazardous</a:t>
            </a:r>
            <a:r>
              <a:rPr lang="ru-RU" dirty="0" smtClean="0"/>
              <a:t>) отказ (например, приводит скорее к неудобствам для пассажиров, чем к их травмам).</a:t>
            </a:r>
          </a:p>
          <a:p>
            <a:r>
              <a:rPr lang="ru-RU" dirty="0" smtClean="0"/>
              <a:t>•	</a:t>
            </a:r>
            <a:r>
              <a:rPr lang="ru-RU" b="1" dirty="0" smtClean="0"/>
              <a:t>Усложнение условий полёта (</a:t>
            </a:r>
            <a:r>
              <a:rPr lang="ru-RU" b="1" dirty="0" err="1" smtClean="0"/>
              <a:t>Minor</a:t>
            </a:r>
            <a:r>
              <a:rPr lang="ru-RU" b="1" dirty="0" smtClean="0"/>
              <a:t>)</a:t>
            </a:r>
            <a:r>
              <a:rPr lang="ru-RU" dirty="0" smtClean="0"/>
              <a:t>: Отказ заметный, но имеет меньшее негативное воздействие, чем сложный (</a:t>
            </a:r>
            <a:r>
              <a:rPr lang="ru-RU" dirty="0" err="1" smtClean="0"/>
              <a:t>Hazardous</a:t>
            </a:r>
            <a:r>
              <a:rPr lang="ru-RU" dirty="0" smtClean="0"/>
              <a:t>) отказ (например, приводит к беспокойству пассажиров или к изменению обычного плана полета).</a:t>
            </a:r>
          </a:p>
          <a:p>
            <a:r>
              <a:rPr lang="ru-RU" dirty="0" smtClean="0"/>
              <a:t>•	</a:t>
            </a:r>
            <a:r>
              <a:rPr lang="ru-RU" b="1" dirty="0" smtClean="0"/>
              <a:t>Без влияния на безопасность (Без последствий) (</a:t>
            </a:r>
            <a:r>
              <a:rPr lang="ru-RU" b="1" dirty="0" err="1" smtClean="0"/>
              <a:t>No</a:t>
            </a:r>
            <a:r>
              <a:rPr lang="ru-RU" b="1" dirty="0" smtClean="0"/>
              <a:t> </a:t>
            </a:r>
            <a:r>
              <a:rPr lang="ru-RU" b="1" dirty="0" err="1" smtClean="0"/>
              <a:t>Effect</a:t>
            </a:r>
            <a:r>
              <a:rPr lang="ru-RU" b="1" dirty="0" smtClean="0"/>
              <a:t>)</a:t>
            </a:r>
            <a:r>
              <a:rPr lang="ru-RU" dirty="0" smtClean="0"/>
              <a:t>: Отказ не имеет отрицательного воздействия на безопасность, эксплуатацию летательного аппарата или на рабочую нагрузку экипажа.</a:t>
            </a:r>
          </a:p>
          <a:p>
            <a:r>
              <a:rPr lang="ru-RU" dirty="0" smtClean="0"/>
              <a:t> </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23</a:t>
            </a:fld>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Применение качественных шкал</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Шкалы факторов риска и сама таблица могут быть построены иначе, иметь другое число градаций.</a:t>
            </a:r>
          </a:p>
          <a:p>
            <a:r>
              <a:rPr lang="ru-RU" dirty="0" smtClean="0"/>
              <a:t>Подобный подход к оценке рисков достаточно распространен, и при разработке (использовании) методик оценивания рисков надо учитывать следующие особенности:</a:t>
            </a:r>
          </a:p>
          <a:p>
            <a:pPr lvl="1"/>
            <a:r>
              <a:rPr lang="ru-RU" dirty="0" smtClean="0"/>
              <a:t>значения шкал должны быть четко определены (необходимо их словесное описание) и пониматься одинаково всеми участниками процедуры экспертной оценки;</a:t>
            </a:r>
          </a:p>
          <a:p>
            <a:pPr lvl="1"/>
            <a:r>
              <a:rPr lang="ru-RU" dirty="0" smtClean="0"/>
              <a:t>требуется обоснование выбранной таблицы. </a:t>
            </a:r>
          </a:p>
          <a:p>
            <a:r>
              <a:rPr lang="ru-RU" dirty="0" smtClean="0"/>
              <a:t>Следует убедиться, что разные инциденты, характеризующиеся одинаковыми сочетаниями факторов риска, имеют с точки зрения экспертов одинаковый уровень рисков (для этого существуют специальные процедуры проверки).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dirty="0"/>
          </a:p>
        </p:txBody>
      </p:sp>
      <p:sp>
        <p:nvSpPr>
          <p:cNvPr id="5" name="Номер слайда 4"/>
          <p:cNvSpPr>
            <a:spLocks noGrp="1"/>
          </p:cNvSpPr>
          <p:nvPr>
            <p:ph type="sldNum" sz="quarter" idx="12"/>
          </p:nvPr>
        </p:nvSpPr>
        <p:spPr/>
        <p:txBody>
          <a:bodyPr/>
          <a:lstStyle/>
          <a:p>
            <a:fld id="{8FB7BFF6-F5C1-4851-B41B-E73503C4BCFB}" type="slidenum">
              <a:rPr lang="ru-RU" smtClean="0"/>
              <a:pPr/>
              <a:t>24</a:t>
            </a:fld>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Трехфакторное измерение рисков</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В зарубежных методиках, рассчитанных на более высокие требования, чем базовый уровень, используется модель оценки риска с тремя факторами: угроза (вид агрессии), уязвимость, цена потери. В этих методиках под понятиями «угроза» и «уязвимость» понимается следующее.</a:t>
            </a:r>
          </a:p>
          <a:p>
            <a:r>
              <a:rPr lang="ru-RU" b="1" dirty="0" smtClean="0"/>
              <a:t>Угроза - </a:t>
            </a:r>
            <a:r>
              <a:rPr lang="ru-RU" dirty="0" smtClean="0"/>
              <a:t>совокупность условий и факторов внешней среды, которые могут стать причиной нарушения целостности, доступности, конфиденциальности информации (потенциал агрессивности).</a:t>
            </a:r>
          </a:p>
          <a:p>
            <a:r>
              <a:rPr lang="ru-RU" b="1" dirty="0" smtClean="0"/>
              <a:t>Уязвимость</a:t>
            </a:r>
            <a:r>
              <a:rPr lang="ru-RU" dirty="0" smtClean="0"/>
              <a:t> - слабость в системе защиты, которая делает возможным реализацию угрозы (атаки).</a:t>
            </a:r>
          </a:p>
          <a:p>
            <a:r>
              <a:rPr lang="ru-RU" dirty="0" smtClean="0"/>
              <a:t>Вероятность происшествия, которая в данном подходе может быть объективной либо субъективной величиной, зависит от уровней (вероятностей) угроз и уязвимостей:</a:t>
            </a:r>
          </a:p>
          <a:p>
            <a:pPr indent="0" algn="ctr">
              <a:buNone/>
            </a:pPr>
            <a:r>
              <a:rPr lang="ru-RU" b="1" dirty="0" smtClean="0"/>
              <a:t>Р	= </a:t>
            </a:r>
            <a:r>
              <a:rPr lang="ru-RU" b="1" dirty="0" err="1" smtClean="0"/>
              <a:t>Р</a:t>
            </a:r>
            <a:r>
              <a:rPr lang="ru-RU" b="1" baseline="-25000" dirty="0" err="1" smtClean="0"/>
              <a:t>угрозы</a:t>
            </a:r>
            <a:r>
              <a:rPr lang="ru-RU" b="1" dirty="0" smtClean="0"/>
              <a:t> </a:t>
            </a:r>
            <a:r>
              <a:rPr lang="ru-RU" b="1" dirty="0" err="1" smtClean="0"/>
              <a:t>х</a:t>
            </a:r>
            <a:r>
              <a:rPr lang="ru-RU" b="1" dirty="0" smtClean="0"/>
              <a:t> </a:t>
            </a:r>
            <a:r>
              <a:rPr lang="ru-RU" b="1" dirty="0" err="1" smtClean="0"/>
              <a:t>Р</a:t>
            </a:r>
            <a:r>
              <a:rPr lang="ru-RU" b="1" baseline="-25000" dirty="0" err="1" smtClean="0"/>
              <a:t>уязвимости</a:t>
            </a:r>
            <a:endParaRPr lang="ru-RU" b="1" baseline="-25000" dirty="0" smtClean="0"/>
          </a:p>
          <a:p>
            <a:pPr indent="0" algn="ctr">
              <a:buNone/>
            </a:pPr>
            <a:endParaRPr lang="ru-RU" b="1"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25</a:t>
            </a:fld>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Расчет риска по трем факторам</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Соответственно, риск рассчитывается следующим образом:</a:t>
            </a:r>
          </a:p>
          <a:p>
            <a:pPr indent="0" algn="ctr">
              <a:buNone/>
            </a:pPr>
            <a:r>
              <a:rPr lang="ru-RU" b="1" dirty="0" smtClean="0"/>
              <a:t>РИСК = </a:t>
            </a:r>
            <a:r>
              <a:rPr lang="ru-RU" b="1" dirty="0" err="1" smtClean="0"/>
              <a:t>Р</a:t>
            </a:r>
            <a:r>
              <a:rPr lang="ru-RU" b="1" baseline="-25000" dirty="0" err="1" smtClean="0"/>
              <a:t>угрозы</a:t>
            </a:r>
            <a:r>
              <a:rPr lang="ru-RU" b="1" dirty="0" smtClean="0"/>
              <a:t> </a:t>
            </a:r>
            <a:r>
              <a:rPr lang="ru-RU" b="1" dirty="0" err="1" smtClean="0"/>
              <a:t>х</a:t>
            </a:r>
            <a:r>
              <a:rPr lang="ru-RU" b="1" dirty="0" smtClean="0"/>
              <a:t> </a:t>
            </a:r>
            <a:r>
              <a:rPr lang="ru-RU" b="1" dirty="0" err="1" smtClean="0"/>
              <a:t>Р</a:t>
            </a:r>
            <a:r>
              <a:rPr lang="ru-RU" b="1" baseline="-25000" dirty="0" err="1" smtClean="0"/>
              <a:t>уязвимости</a:t>
            </a:r>
            <a:r>
              <a:rPr lang="ru-RU" b="1" dirty="0" smtClean="0"/>
              <a:t> </a:t>
            </a:r>
            <a:r>
              <a:rPr lang="ru-RU" b="1" dirty="0" err="1" smtClean="0"/>
              <a:t>х</a:t>
            </a:r>
            <a:r>
              <a:rPr lang="ru-RU" b="1" dirty="0" smtClean="0"/>
              <a:t> </a:t>
            </a:r>
            <a:r>
              <a:rPr lang="ru-RU" b="1" dirty="0" err="1" smtClean="0"/>
              <a:t>ЦЕНА</a:t>
            </a:r>
            <a:r>
              <a:rPr lang="ru-RU" b="1" baseline="-25000" dirty="0" err="1" smtClean="0"/>
              <a:t>потери</a:t>
            </a:r>
            <a:r>
              <a:rPr lang="ru-RU" b="1" dirty="0" smtClean="0"/>
              <a:t>.</a:t>
            </a:r>
          </a:p>
          <a:p>
            <a:r>
              <a:rPr lang="ru-RU" dirty="0" smtClean="0"/>
              <a:t>Данное выражение можно рассматривать как математическую формулу, если используются количественные шкалы, либо как формулировку общей идеи, если хотя бы одна из шкал – качественная (в этом случае применяются табличные методы расчета риска в зависимости от трех факторов).</a:t>
            </a:r>
          </a:p>
          <a:p>
            <a:r>
              <a:rPr lang="ru-RU" dirty="0" smtClean="0"/>
              <a:t>Например, показатель риска измеряется по 8-балльной шкале следующим об­разом:</a:t>
            </a:r>
          </a:p>
          <a:p>
            <a:pPr lvl="1"/>
            <a:r>
              <a:rPr lang="ru-RU" dirty="0" smtClean="0"/>
              <a:t>1- риск практически отсутствует. Теоретически возможны ситуации, при ко­торых событие наступает, но на практике это случается редко, а потенциальный ущерб сравнительно невелик;</a:t>
            </a:r>
          </a:p>
          <a:p>
            <a:pPr lvl="1"/>
            <a:r>
              <a:rPr lang="ru-RU" dirty="0" smtClean="0"/>
              <a:t>2- риск очень мал. События подобного рода случались достаточно редко, кро­ме того, негативные последствия сравнительно невелики;</a:t>
            </a:r>
          </a:p>
          <a:p>
            <a:pPr lvl="1"/>
            <a:r>
              <a:rPr lang="ru-RU" dirty="0" smtClean="0"/>
              <a:t>…</a:t>
            </a:r>
          </a:p>
          <a:p>
            <a:pPr lvl="1"/>
            <a:r>
              <a:rPr lang="ru-RU" dirty="0" smtClean="0"/>
              <a:t>8 - риск очень велик. Событие, скорее всего, наступит, и последствия будут чрезвычайно тяжелыми.</a:t>
            </a:r>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26</a:t>
            </a:fld>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«Таблица умножения» для трех факторов</a:t>
            </a:r>
            <a:endParaRPr lang="ru-RU" dirty="0"/>
          </a:p>
        </p:txBody>
      </p:sp>
      <p:graphicFrame>
        <p:nvGraphicFramePr>
          <p:cNvPr id="6" name="Содержимое 5"/>
          <p:cNvGraphicFramePr>
            <a:graphicFrameLocks noGrp="1"/>
          </p:cNvGraphicFramePr>
          <p:nvPr>
            <p:ph idx="1"/>
          </p:nvPr>
        </p:nvGraphicFramePr>
        <p:xfrm>
          <a:off x="571472" y="2071678"/>
          <a:ext cx="8229600" cy="4134802"/>
        </p:xfrm>
        <a:graphic>
          <a:graphicData uri="http://schemas.openxmlformats.org/drawingml/2006/table">
            <a:tbl>
              <a:tblPr firstRow="1" bandRow="1">
                <a:tableStyleId>{5C22544A-7EE6-4342-B048-85BDC9FD1C3A}</a:tableStyleId>
              </a:tblPr>
              <a:tblGrid>
                <a:gridCol w="1042966"/>
                <a:gridCol w="714380"/>
                <a:gridCol w="857256"/>
                <a:gridCol w="785818"/>
                <a:gridCol w="714380"/>
                <a:gridCol w="822960"/>
                <a:gridCol w="822960"/>
                <a:gridCol w="822960"/>
                <a:gridCol w="822960"/>
                <a:gridCol w="822960"/>
              </a:tblGrid>
              <a:tr h="471478">
                <a:tc rowSpan="4">
                  <a:txBody>
                    <a:bodyPr/>
                    <a:lstStyle/>
                    <a:p>
                      <a:pPr algn="ctr"/>
                      <a:r>
                        <a:rPr lang="ru-RU" sz="1400" dirty="0" smtClean="0"/>
                        <a:t>Цена потери</a:t>
                      </a:r>
                      <a:endParaRPr lang="ru-RU" sz="1400" dirty="0"/>
                    </a:p>
                  </a:txBody>
                  <a:tcPr/>
                </a:tc>
                <a:tc gridSpan="9">
                  <a:txBody>
                    <a:bodyPr/>
                    <a:lstStyle/>
                    <a:p>
                      <a:r>
                        <a:rPr lang="ru-RU" b="1" i="1" dirty="0" smtClean="0"/>
                        <a:t>Уровень агрессивности среды</a:t>
                      </a:r>
                      <a:endParaRPr lang="ru-RU" b="1" i="1" dirty="0"/>
                    </a:p>
                  </a:txBody>
                  <a:tcPr/>
                </a:tc>
                <a:tc hMerge="1">
                  <a:txBody>
                    <a:bodyPr/>
                    <a:lstStyle/>
                    <a:p>
                      <a:endParaRPr lang="ru-RU"/>
                    </a:p>
                  </a:txBody>
                  <a:tcPr/>
                </a:tc>
                <a:tc hMerge="1">
                  <a:txBody>
                    <a:bodyPr/>
                    <a:lstStyle/>
                    <a:p>
                      <a:endParaRPr lang="ru-RU"/>
                    </a:p>
                  </a:txBody>
                  <a:tcPr/>
                </a:tc>
                <a:tc hMerge="1">
                  <a:txBody>
                    <a:bodyPr/>
                    <a:lstStyle/>
                    <a:p>
                      <a:endParaRPr lang="ru-RU" dirty="0"/>
                    </a:p>
                  </a:txBody>
                  <a:tcPr/>
                </a:tc>
                <a:tc hMerge="1">
                  <a:txBody>
                    <a:bodyPr/>
                    <a:lstStyle/>
                    <a:p>
                      <a:endParaRPr lang="ru-RU"/>
                    </a:p>
                  </a:txBody>
                  <a:tcPr/>
                </a:tc>
                <a:tc hMerge="1">
                  <a:txBody>
                    <a:bodyPr/>
                    <a:lstStyle/>
                    <a:p>
                      <a:endParaRPr lang="ru-RU"/>
                    </a:p>
                  </a:txBody>
                  <a:tcPr/>
                </a:tc>
                <a:tc hMerge="1">
                  <a:txBody>
                    <a:bodyPr/>
                    <a:lstStyle/>
                    <a:p>
                      <a:endParaRPr lang="ru-RU" dirty="0"/>
                    </a:p>
                  </a:txBody>
                  <a:tcPr/>
                </a:tc>
                <a:tc hMerge="1">
                  <a:txBody>
                    <a:bodyPr/>
                    <a:lstStyle/>
                    <a:p>
                      <a:endParaRPr lang="ru-RU"/>
                    </a:p>
                  </a:txBody>
                  <a:tcPr/>
                </a:tc>
                <a:tc hMerge="1">
                  <a:txBody>
                    <a:bodyPr/>
                    <a:lstStyle/>
                    <a:p>
                      <a:endParaRPr lang="ru-RU"/>
                    </a:p>
                  </a:txBody>
                  <a:tcPr/>
                </a:tc>
              </a:tr>
              <a:tr h="357190">
                <a:tc vMerge="1">
                  <a:txBody>
                    <a:bodyPr/>
                    <a:lstStyle/>
                    <a:p>
                      <a:pPr algn="ctr"/>
                      <a:endParaRPr lang="ru-RU" sz="1400" dirty="0"/>
                    </a:p>
                  </a:txBody>
                  <a:tcPr/>
                </a:tc>
                <a:tc gridSpan="3">
                  <a:txBody>
                    <a:bodyPr/>
                    <a:lstStyle/>
                    <a:p>
                      <a:pPr algn="ctr"/>
                      <a:r>
                        <a:rPr lang="ru-RU" b="1" i="1" dirty="0" smtClean="0"/>
                        <a:t>Низкий </a:t>
                      </a:r>
                      <a:endParaRPr lang="ru-RU" b="1" i="1" dirty="0"/>
                    </a:p>
                  </a:txBody>
                  <a:tcPr/>
                </a:tc>
                <a:tc hMerge="1">
                  <a:txBody>
                    <a:bodyPr/>
                    <a:lstStyle/>
                    <a:p>
                      <a:endParaRPr lang="ru-RU" dirty="0"/>
                    </a:p>
                  </a:txBody>
                  <a:tcPr/>
                </a:tc>
                <a:tc hMerge="1">
                  <a:txBody>
                    <a:bodyPr/>
                    <a:lstStyle/>
                    <a:p>
                      <a:endParaRPr lang="ru-RU" dirty="0"/>
                    </a:p>
                  </a:txBody>
                  <a:tcPr/>
                </a:tc>
                <a:tc gridSpan="3">
                  <a:txBody>
                    <a:bodyPr/>
                    <a:lstStyle/>
                    <a:p>
                      <a:pPr algn="ctr"/>
                      <a:r>
                        <a:rPr lang="ru-RU" b="1" i="1" dirty="0" smtClean="0"/>
                        <a:t>Средний</a:t>
                      </a:r>
                      <a:endParaRPr lang="ru-RU" b="1" i="1" dirty="0"/>
                    </a:p>
                  </a:txBody>
                  <a:tcPr/>
                </a:tc>
                <a:tc hMerge="1">
                  <a:txBody>
                    <a:bodyPr/>
                    <a:lstStyle/>
                    <a:p>
                      <a:endParaRPr lang="ru-RU" dirty="0"/>
                    </a:p>
                  </a:txBody>
                  <a:tcPr/>
                </a:tc>
                <a:tc hMerge="1">
                  <a:txBody>
                    <a:bodyPr/>
                    <a:lstStyle/>
                    <a:p>
                      <a:endParaRPr lang="ru-RU" dirty="0"/>
                    </a:p>
                  </a:txBody>
                  <a:tcPr/>
                </a:tc>
                <a:tc gridSpan="3">
                  <a:txBody>
                    <a:bodyPr/>
                    <a:lstStyle/>
                    <a:p>
                      <a:pPr algn="ctr"/>
                      <a:r>
                        <a:rPr lang="ru-RU" b="1" i="1" dirty="0" smtClean="0"/>
                        <a:t>Высокий</a:t>
                      </a:r>
                      <a:endParaRPr lang="ru-RU" b="1" i="1" dirty="0"/>
                    </a:p>
                  </a:txBody>
                  <a:tcPr/>
                </a:tc>
                <a:tc hMerge="1">
                  <a:txBody>
                    <a:bodyPr/>
                    <a:lstStyle/>
                    <a:p>
                      <a:endParaRPr lang="ru-RU" dirty="0"/>
                    </a:p>
                  </a:txBody>
                  <a:tcPr/>
                </a:tc>
                <a:tc hMerge="1">
                  <a:txBody>
                    <a:bodyPr/>
                    <a:lstStyle/>
                    <a:p>
                      <a:endParaRPr lang="ru-RU" dirty="0"/>
                    </a:p>
                  </a:txBody>
                  <a:tcPr/>
                </a:tc>
              </a:tr>
              <a:tr h="448646">
                <a:tc vMerge="1">
                  <a:txBody>
                    <a:bodyPr/>
                    <a:lstStyle/>
                    <a:p>
                      <a:endParaRPr lang="ru-RU"/>
                    </a:p>
                  </a:txBody>
                  <a:tcPr/>
                </a:tc>
                <a:tc gridSpan="3">
                  <a:txBody>
                    <a:bodyPr/>
                    <a:lstStyle/>
                    <a:p>
                      <a:pPr algn="ctr"/>
                      <a:r>
                        <a:rPr lang="ru-RU" sz="1600" dirty="0" smtClean="0"/>
                        <a:t>Уровень уязвимостей</a:t>
                      </a:r>
                      <a:endParaRPr lang="ru-RU" sz="1600" dirty="0"/>
                    </a:p>
                  </a:txBody>
                  <a:tcPr/>
                </a:tc>
                <a:tc hMerge="1">
                  <a:txBody>
                    <a:bodyPr/>
                    <a:lstStyle/>
                    <a:p>
                      <a:endParaRPr lang="ru-RU" dirty="0"/>
                    </a:p>
                  </a:txBody>
                  <a:tcPr/>
                </a:tc>
                <a:tc hMerge="1">
                  <a:txBody>
                    <a:bodyPr/>
                    <a:lstStyle/>
                    <a:p>
                      <a:endParaRPr lang="ru-RU"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Уровень уязвимостей</a:t>
                      </a:r>
                    </a:p>
                    <a:p>
                      <a:pPr algn="ctr"/>
                      <a:endParaRPr lang="ru-RU" sz="1600" dirty="0"/>
                    </a:p>
                  </a:txBody>
                  <a:tcPr/>
                </a:tc>
                <a:tc hMerge="1">
                  <a:txBody>
                    <a:bodyPr/>
                    <a:lstStyle/>
                    <a:p>
                      <a:endParaRPr lang="ru-RU" dirty="0"/>
                    </a:p>
                  </a:txBody>
                  <a:tcPr/>
                </a:tc>
                <a:tc hMerge="1">
                  <a:txBody>
                    <a:bodyPr/>
                    <a:lstStyle/>
                    <a:p>
                      <a:endParaRPr lang="ru-RU"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Уровень уязвимостей</a:t>
                      </a:r>
                    </a:p>
                    <a:p>
                      <a:pPr algn="ctr"/>
                      <a:endParaRPr lang="ru-RU" sz="1600" dirty="0"/>
                    </a:p>
                  </a:txBody>
                  <a:tcPr/>
                </a:tc>
                <a:tc hMerge="1">
                  <a:txBody>
                    <a:bodyPr/>
                    <a:lstStyle/>
                    <a:p>
                      <a:endParaRPr lang="ru-RU" dirty="0"/>
                    </a:p>
                  </a:txBody>
                  <a:tcPr/>
                </a:tc>
                <a:tc hMerge="1">
                  <a:txBody>
                    <a:bodyPr/>
                    <a:lstStyle/>
                    <a:p>
                      <a:endParaRPr lang="ru-RU" dirty="0"/>
                    </a:p>
                  </a:txBody>
                  <a:tcPr/>
                </a:tc>
              </a:tr>
              <a:tr h="280044">
                <a:tc vMerge="1">
                  <a:txBody>
                    <a:bodyPr/>
                    <a:lstStyle/>
                    <a:p>
                      <a:endParaRPr lang="ru-RU" dirty="0"/>
                    </a:p>
                  </a:txBody>
                  <a:tcPr/>
                </a:tc>
                <a:tc>
                  <a:txBody>
                    <a:bodyPr/>
                    <a:lstStyle/>
                    <a:p>
                      <a:pPr algn="ctr"/>
                      <a:r>
                        <a:rPr lang="ru-RU" sz="1200" dirty="0" smtClean="0"/>
                        <a:t>Низкий</a:t>
                      </a:r>
                      <a:endParaRPr lang="ru-RU" sz="1200" dirty="0"/>
                    </a:p>
                  </a:txBody>
                  <a:tcPr/>
                </a:tc>
                <a:tc>
                  <a:txBody>
                    <a:bodyPr/>
                    <a:lstStyle/>
                    <a:p>
                      <a:pPr algn="ctr"/>
                      <a:r>
                        <a:rPr lang="ru-RU" sz="1200" dirty="0" smtClean="0"/>
                        <a:t>Средний</a:t>
                      </a:r>
                      <a:endParaRPr lang="ru-RU" sz="1200" dirty="0"/>
                    </a:p>
                  </a:txBody>
                  <a:tcPr/>
                </a:tc>
                <a:tc>
                  <a:txBody>
                    <a:bodyPr/>
                    <a:lstStyle/>
                    <a:p>
                      <a:pPr algn="ctr"/>
                      <a:r>
                        <a:rPr lang="ru-RU" sz="1200" dirty="0" smtClean="0"/>
                        <a:t>Высокий</a:t>
                      </a:r>
                      <a:endParaRPr lang="ru-RU" sz="1200" dirty="0"/>
                    </a:p>
                  </a:txBody>
                  <a:tcPr/>
                </a:tc>
                <a:tc>
                  <a:txBody>
                    <a:bodyPr/>
                    <a:lstStyle/>
                    <a:p>
                      <a:pPr algn="ctr"/>
                      <a:r>
                        <a:rPr lang="ru-RU" sz="1200" dirty="0" smtClean="0"/>
                        <a:t>Низкий</a:t>
                      </a:r>
                      <a:endParaRPr lang="ru-RU" sz="1200" dirty="0"/>
                    </a:p>
                  </a:txBody>
                  <a:tcPr/>
                </a:tc>
                <a:tc>
                  <a:txBody>
                    <a:bodyPr/>
                    <a:lstStyle/>
                    <a:p>
                      <a:pPr algn="ctr"/>
                      <a:r>
                        <a:rPr lang="ru-RU" sz="1200" dirty="0" smtClean="0"/>
                        <a:t>Средний</a:t>
                      </a:r>
                      <a:endParaRPr lang="ru-RU" sz="1200" dirty="0"/>
                    </a:p>
                  </a:txBody>
                  <a:tcPr/>
                </a:tc>
                <a:tc>
                  <a:txBody>
                    <a:bodyPr/>
                    <a:lstStyle/>
                    <a:p>
                      <a:pPr algn="ctr"/>
                      <a:r>
                        <a:rPr lang="ru-RU" sz="1200" dirty="0" smtClean="0"/>
                        <a:t>Высокий</a:t>
                      </a:r>
                      <a:endParaRPr lang="ru-RU" sz="1200" dirty="0"/>
                    </a:p>
                  </a:txBody>
                  <a:tcPr/>
                </a:tc>
                <a:tc>
                  <a:txBody>
                    <a:bodyPr/>
                    <a:lstStyle/>
                    <a:p>
                      <a:pPr algn="ctr"/>
                      <a:r>
                        <a:rPr lang="ru-RU" sz="1200" dirty="0" smtClean="0"/>
                        <a:t>Низкий</a:t>
                      </a:r>
                      <a:endParaRPr lang="ru-RU" sz="1200" dirty="0"/>
                    </a:p>
                  </a:txBody>
                  <a:tcPr/>
                </a:tc>
                <a:tc>
                  <a:txBody>
                    <a:bodyPr/>
                    <a:lstStyle/>
                    <a:p>
                      <a:pPr algn="ctr"/>
                      <a:r>
                        <a:rPr lang="ru-RU" sz="1200" dirty="0" smtClean="0"/>
                        <a:t>Средний</a:t>
                      </a:r>
                      <a:endParaRPr lang="ru-RU" sz="1200" dirty="0"/>
                    </a:p>
                  </a:txBody>
                  <a:tcPr/>
                </a:tc>
                <a:tc>
                  <a:txBody>
                    <a:bodyPr/>
                    <a:lstStyle/>
                    <a:p>
                      <a:pPr algn="ctr"/>
                      <a:r>
                        <a:rPr lang="ru-RU" sz="1200" dirty="0" smtClean="0"/>
                        <a:t>Высокий</a:t>
                      </a:r>
                      <a:endParaRPr lang="ru-RU" sz="1200" dirty="0"/>
                    </a:p>
                  </a:txBody>
                  <a:tcPr/>
                </a:tc>
              </a:tr>
              <a:tr h="285752">
                <a:tc>
                  <a:txBody>
                    <a:bodyPr/>
                    <a:lstStyle/>
                    <a:p>
                      <a:pPr marL="63500" algn="ctr">
                        <a:spcAft>
                          <a:spcPts val="0"/>
                        </a:spcAft>
                      </a:pPr>
                      <a:r>
                        <a:rPr lang="en-US" sz="1400" dirty="0">
                          <a:latin typeface="Lucida Sans Unicode"/>
                          <a:ea typeface="Lucida Sans Unicode"/>
                        </a:rPr>
                        <a:t>Negligible</a:t>
                      </a:r>
                      <a:endParaRPr lang="ru-RU" sz="1400" dirty="0">
                        <a:latin typeface="Lucida Sans Unicode"/>
                        <a:ea typeface="Lucida Sans Unicode"/>
                      </a:endParaRPr>
                    </a:p>
                  </a:txBody>
                  <a:tcPr marL="6350" marR="6350" marT="0" marB="0"/>
                </a:tc>
                <a:tc>
                  <a:txBody>
                    <a:bodyPr/>
                    <a:lstStyle/>
                    <a:p>
                      <a:pPr marL="101600" algn="ctr">
                        <a:spcAft>
                          <a:spcPts val="0"/>
                        </a:spcAft>
                      </a:pPr>
                      <a:r>
                        <a:rPr lang="ru-RU" sz="1800" dirty="0" smtClean="0">
                          <a:latin typeface="+mn-lt"/>
                          <a:ea typeface="Lucida Sans Unicode"/>
                        </a:rPr>
                        <a:t>0</a:t>
                      </a:r>
                      <a:endParaRPr lang="ru-RU" sz="1800" dirty="0">
                        <a:latin typeface="+mn-lt"/>
                        <a:ea typeface="Lucida Sans Unicode"/>
                      </a:endParaRPr>
                    </a:p>
                  </a:txBody>
                  <a:tcPr marL="6350" marR="6350" marT="0" marB="0"/>
                </a:tc>
                <a:tc>
                  <a:txBody>
                    <a:bodyPr/>
                    <a:lstStyle/>
                    <a:p>
                      <a:pPr marL="127000" algn="ctr">
                        <a:spcAft>
                          <a:spcPts val="0"/>
                        </a:spcAft>
                      </a:pPr>
                      <a:r>
                        <a:rPr lang="ru-RU" sz="1800" dirty="0" smtClean="0">
                          <a:latin typeface="+mn-lt"/>
                          <a:ea typeface="Lucida Sans Unicode"/>
                        </a:rPr>
                        <a:t>1</a:t>
                      </a:r>
                      <a:endParaRPr lang="ru-RU" sz="1800" dirty="0">
                        <a:latin typeface="+mn-lt"/>
                        <a:ea typeface="Lucida Sans Unicode"/>
                      </a:endParaRPr>
                    </a:p>
                  </a:txBody>
                  <a:tcPr marL="6350" marR="6350" marT="0" marB="0"/>
                </a:tc>
                <a:tc>
                  <a:txBody>
                    <a:bodyPr/>
                    <a:lstStyle/>
                    <a:p>
                      <a:pPr marL="152400" algn="ctr">
                        <a:spcAft>
                          <a:spcPts val="0"/>
                        </a:spcAft>
                      </a:pPr>
                      <a:r>
                        <a:rPr lang="ru-RU" sz="1800" dirty="0" smtClean="0">
                          <a:latin typeface="+mn-lt"/>
                          <a:ea typeface="Lucida Sans Unicode"/>
                        </a:rPr>
                        <a:t>2</a:t>
                      </a:r>
                      <a:endParaRPr lang="ru-RU" sz="1800" dirty="0">
                        <a:latin typeface="+mn-lt"/>
                        <a:ea typeface="Lucida Sans Unicode"/>
                      </a:endParaRPr>
                    </a:p>
                  </a:txBody>
                  <a:tcPr marL="6350" marR="6350" marT="0" marB="0"/>
                </a:tc>
                <a:tc>
                  <a:txBody>
                    <a:bodyPr/>
                    <a:lstStyle/>
                    <a:p>
                      <a:pPr marL="139700" algn="ctr">
                        <a:spcAft>
                          <a:spcPts val="0"/>
                        </a:spcAft>
                      </a:pPr>
                      <a:r>
                        <a:rPr lang="ru-RU" sz="1800" dirty="0" smtClean="0">
                          <a:latin typeface="+mn-lt"/>
                          <a:ea typeface="Lucida Sans Unicode"/>
                        </a:rPr>
                        <a:t>1</a:t>
                      </a:r>
                      <a:endParaRPr lang="ru-RU" sz="1800" dirty="0">
                        <a:latin typeface="+mn-lt"/>
                        <a:ea typeface="Lucida Sans Unicode"/>
                      </a:endParaRPr>
                    </a:p>
                  </a:txBody>
                  <a:tcPr marL="6350" marR="6350" marT="0" marB="0"/>
                </a:tc>
                <a:tc>
                  <a:txBody>
                    <a:bodyPr/>
                    <a:lstStyle/>
                    <a:p>
                      <a:pPr marL="63500" algn="ctr">
                        <a:spcAft>
                          <a:spcPts val="0"/>
                        </a:spcAft>
                      </a:pPr>
                      <a:r>
                        <a:rPr lang="ru-RU" sz="1800" dirty="0" smtClean="0">
                          <a:latin typeface="+mn-lt"/>
                          <a:ea typeface="Lucida Sans Unicode"/>
                        </a:rPr>
                        <a:t>2</a:t>
                      </a:r>
                      <a:endParaRPr lang="ru-RU" sz="1800" dirty="0">
                        <a:latin typeface="+mn-lt"/>
                        <a:ea typeface="Lucida Sans Unicode"/>
                      </a:endParaRPr>
                    </a:p>
                  </a:txBody>
                  <a:tcPr marL="6350" marR="6350" marT="0" marB="0"/>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2</a:t>
                      </a:r>
                      <a:endParaRPr lang="ru-RU" sz="1800" dirty="0">
                        <a:latin typeface="+mn-lt"/>
                      </a:endParaRPr>
                    </a:p>
                  </a:txBody>
                  <a:tcPr/>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r>
              <a:tr h="3486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Lucida Sans Unicode"/>
                          <a:ea typeface="Lucida Sans Unicode"/>
                        </a:rPr>
                        <a:t>Minor</a:t>
                      </a:r>
                      <a:endParaRPr lang="ru-RU" sz="1400" dirty="0" smtClean="0">
                        <a:latin typeface="Lucida Sans Unicode"/>
                        <a:ea typeface="Lucida Sans Unicode"/>
                      </a:endParaRPr>
                    </a:p>
                    <a:p>
                      <a:endParaRPr lang="ru-RU" sz="1400" dirty="0"/>
                    </a:p>
                  </a:txBody>
                  <a:tcPr/>
                </a:tc>
                <a:tc>
                  <a:txBody>
                    <a:bodyPr/>
                    <a:lstStyle/>
                    <a:p>
                      <a:pPr algn="ctr"/>
                      <a:r>
                        <a:rPr lang="ru-RU" sz="1800" dirty="0" smtClean="0">
                          <a:latin typeface="+mn-lt"/>
                        </a:rPr>
                        <a:t>1</a:t>
                      </a:r>
                      <a:endParaRPr lang="ru-RU" sz="1800" dirty="0">
                        <a:latin typeface="+mn-lt"/>
                      </a:endParaRPr>
                    </a:p>
                  </a:txBody>
                  <a:tcPr/>
                </a:tc>
                <a:tc>
                  <a:txBody>
                    <a:bodyPr/>
                    <a:lstStyle/>
                    <a:p>
                      <a:pPr algn="ctr"/>
                      <a:r>
                        <a:rPr lang="ru-RU" sz="1800" dirty="0" smtClean="0">
                          <a:latin typeface="+mn-lt"/>
                        </a:rPr>
                        <a:t>2</a:t>
                      </a:r>
                      <a:endParaRPr lang="ru-RU" sz="1800" dirty="0">
                        <a:latin typeface="+mn-lt"/>
                      </a:endParaRPr>
                    </a:p>
                  </a:txBody>
                  <a:tcPr/>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2</a:t>
                      </a:r>
                      <a:endParaRPr lang="ru-RU" sz="1800" dirty="0">
                        <a:latin typeface="+mn-lt"/>
                      </a:endParaRPr>
                    </a:p>
                  </a:txBody>
                  <a:tcPr/>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r>
              <a:tr h="259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Lucida Sans Unicode"/>
                          <a:ea typeface="Lucida Sans Unicode"/>
                        </a:rPr>
                        <a:t>Moderate</a:t>
                      </a:r>
                      <a:endParaRPr lang="ru-RU" sz="1400" dirty="0" smtClean="0">
                        <a:latin typeface="Lucida Sans Unicode"/>
                        <a:ea typeface="Lucida Sans Unicode"/>
                      </a:endParaRPr>
                    </a:p>
                    <a:p>
                      <a:endParaRPr lang="ru-RU" sz="1400" dirty="0"/>
                    </a:p>
                  </a:txBody>
                  <a:tcPr/>
                </a:tc>
                <a:tc>
                  <a:txBody>
                    <a:bodyPr/>
                    <a:lstStyle/>
                    <a:p>
                      <a:pPr algn="ctr"/>
                      <a:r>
                        <a:rPr lang="ru-RU" sz="1800" dirty="0" smtClean="0">
                          <a:latin typeface="+mn-lt"/>
                        </a:rPr>
                        <a:t>2</a:t>
                      </a:r>
                      <a:endParaRPr lang="ru-RU" sz="1800" dirty="0">
                        <a:latin typeface="+mn-lt"/>
                      </a:endParaRPr>
                    </a:p>
                  </a:txBody>
                  <a:tcPr/>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c>
                  <a:txBody>
                    <a:bodyPr/>
                    <a:lstStyle/>
                    <a:p>
                      <a:pPr algn="ctr"/>
                      <a:r>
                        <a:rPr lang="ru-RU" sz="1800" dirty="0" smtClean="0">
                          <a:latin typeface="+mn-lt"/>
                        </a:rPr>
                        <a:t>6</a:t>
                      </a:r>
                      <a:endParaRPr lang="ru-RU" sz="1800" dirty="0">
                        <a:latin typeface="+mn-lt"/>
                      </a:endParaRPr>
                    </a:p>
                  </a:txBody>
                  <a:tcPr/>
                </a:tc>
              </a:tr>
              <a:tr h="383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Lucida Sans Unicode"/>
                          <a:ea typeface="Lucida Sans Unicode"/>
                        </a:rPr>
                        <a:t>Serious</a:t>
                      </a:r>
                      <a:endParaRPr lang="ru-RU" sz="1400" dirty="0" smtClean="0">
                        <a:latin typeface="Lucida Sans Unicode"/>
                        <a:ea typeface="Lucida Sans Unicode"/>
                      </a:endParaRPr>
                    </a:p>
                    <a:p>
                      <a:endParaRPr lang="ru-RU" sz="1400" dirty="0"/>
                    </a:p>
                  </a:txBody>
                  <a:tcPr/>
                </a:tc>
                <a:tc>
                  <a:txBody>
                    <a:bodyPr/>
                    <a:lstStyle/>
                    <a:p>
                      <a:pPr algn="ctr"/>
                      <a:r>
                        <a:rPr lang="ru-RU" sz="1800" dirty="0" smtClean="0">
                          <a:latin typeface="+mn-lt"/>
                        </a:rPr>
                        <a:t>3</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c>
                  <a:txBody>
                    <a:bodyPr/>
                    <a:lstStyle/>
                    <a:p>
                      <a:pPr algn="ctr"/>
                      <a:r>
                        <a:rPr lang="ru-RU" sz="1800" dirty="0" smtClean="0">
                          <a:latin typeface="+mn-lt"/>
                        </a:rPr>
                        <a:t>6</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c>
                  <a:txBody>
                    <a:bodyPr/>
                    <a:lstStyle/>
                    <a:p>
                      <a:pPr algn="ctr"/>
                      <a:r>
                        <a:rPr lang="ru-RU" sz="1800" dirty="0" smtClean="0">
                          <a:latin typeface="+mn-lt"/>
                        </a:rPr>
                        <a:t>6</a:t>
                      </a:r>
                      <a:endParaRPr lang="ru-RU" sz="1800" dirty="0">
                        <a:latin typeface="+mn-lt"/>
                      </a:endParaRPr>
                    </a:p>
                  </a:txBody>
                  <a:tcPr/>
                </a:tc>
                <a:tc>
                  <a:txBody>
                    <a:bodyPr/>
                    <a:lstStyle/>
                    <a:p>
                      <a:pPr algn="ctr"/>
                      <a:r>
                        <a:rPr lang="ru-RU" sz="1800" dirty="0" smtClean="0">
                          <a:latin typeface="+mn-lt"/>
                        </a:rPr>
                        <a:t>7</a:t>
                      </a:r>
                      <a:endParaRPr lang="ru-RU" sz="1800" dirty="0">
                        <a:latin typeface="+mn-lt"/>
                      </a:endParaRPr>
                    </a:p>
                  </a:txBody>
                  <a:tcPr/>
                </a:tc>
              </a:tr>
              <a:tr h="2514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Lucida Sans Unicode"/>
                          <a:ea typeface="Lucida Sans Unicode"/>
                        </a:rPr>
                        <a:t>Critical</a:t>
                      </a:r>
                      <a:endParaRPr lang="ru-RU" sz="1400" dirty="0" smtClean="0">
                        <a:latin typeface="Lucida Sans Unicode"/>
                        <a:ea typeface="Lucida Sans Unicode"/>
                      </a:endParaRPr>
                    </a:p>
                    <a:p>
                      <a:endParaRPr lang="ru-RU" sz="1400" dirty="0"/>
                    </a:p>
                  </a:txBody>
                  <a:tcPr/>
                </a:tc>
                <a:tc>
                  <a:txBody>
                    <a:bodyPr/>
                    <a:lstStyle/>
                    <a:p>
                      <a:pPr algn="ctr"/>
                      <a:r>
                        <a:rPr lang="ru-RU" sz="1800" dirty="0" smtClean="0">
                          <a:latin typeface="+mn-lt"/>
                        </a:rPr>
                        <a:t>4</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c>
                  <a:txBody>
                    <a:bodyPr/>
                    <a:lstStyle/>
                    <a:p>
                      <a:pPr algn="ctr"/>
                      <a:r>
                        <a:rPr lang="ru-RU" sz="1800" dirty="0" smtClean="0">
                          <a:latin typeface="+mn-lt"/>
                        </a:rPr>
                        <a:t>6</a:t>
                      </a:r>
                      <a:endParaRPr lang="ru-RU" sz="1800" dirty="0">
                        <a:latin typeface="+mn-lt"/>
                      </a:endParaRPr>
                    </a:p>
                  </a:txBody>
                  <a:tcPr/>
                </a:tc>
                <a:tc>
                  <a:txBody>
                    <a:bodyPr/>
                    <a:lstStyle/>
                    <a:p>
                      <a:pPr algn="ctr"/>
                      <a:r>
                        <a:rPr lang="ru-RU" sz="1800" dirty="0" smtClean="0">
                          <a:latin typeface="+mn-lt"/>
                        </a:rPr>
                        <a:t>5</a:t>
                      </a:r>
                      <a:endParaRPr lang="ru-RU" sz="1800" dirty="0">
                        <a:latin typeface="+mn-lt"/>
                      </a:endParaRPr>
                    </a:p>
                  </a:txBody>
                  <a:tcPr/>
                </a:tc>
                <a:tc>
                  <a:txBody>
                    <a:bodyPr/>
                    <a:lstStyle/>
                    <a:p>
                      <a:pPr algn="ctr"/>
                      <a:r>
                        <a:rPr lang="ru-RU" sz="1800" dirty="0" smtClean="0">
                          <a:latin typeface="+mn-lt"/>
                        </a:rPr>
                        <a:t>6</a:t>
                      </a:r>
                      <a:endParaRPr lang="ru-RU" sz="1800" dirty="0">
                        <a:latin typeface="+mn-lt"/>
                      </a:endParaRPr>
                    </a:p>
                  </a:txBody>
                  <a:tcPr/>
                </a:tc>
                <a:tc>
                  <a:txBody>
                    <a:bodyPr/>
                    <a:lstStyle/>
                    <a:p>
                      <a:pPr algn="ctr"/>
                      <a:r>
                        <a:rPr lang="ru-RU" sz="1800" dirty="0" smtClean="0">
                          <a:latin typeface="+mn-lt"/>
                        </a:rPr>
                        <a:t>7</a:t>
                      </a:r>
                      <a:endParaRPr lang="ru-RU" sz="1800" dirty="0">
                        <a:latin typeface="+mn-lt"/>
                      </a:endParaRPr>
                    </a:p>
                  </a:txBody>
                  <a:tcPr/>
                </a:tc>
                <a:tc>
                  <a:txBody>
                    <a:bodyPr/>
                    <a:lstStyle/>
                    <a:p>
                      <a:pPr algn="ctr"/>
                      <a:r>
                        <a:rPr lang="ru-RU" sz="1800" dirty="0" smtClean="0">
                          <a:latin typeface="+mn-lt"/>
                        </a:rPr>
                        <a:t>6</a:t>
                      </a:r>
                      <a:endParaRPr lang="ru-RU" sz="1800" dirty="0">
                        <a:latin typeface="+mn-lt"/>
                      </a:endParaRPr>
                    </a:p>
                  </a:txBody>
                  <a:tcPr/>
                </a:tc>
                <a:tc>
                  <a:txBody>
                    <a:bodyPr/>
                    <a:lstStyle/>
                    <a:p>
                      <a:pPr algn="ctr"/>
                      <a:r>
                        <a:rPr lang="ru-RU" sz="1800" dirty="0" smtClean="0">
                          <a:latin typeface="+mn-lt"/>
                        </a:rPr>
                        <a:t>7</a:t>
                      </a:r>
                      <a:endParaRPr lang="ru-RU" sz="1800" dirty="0">
                        <a:latin typeface="+mn-lt"/>
                      </a:endParaRPr>
                    </a:p>
                  </a:txBody>
                  <a:tcPr/>
                </a:tc>
                <a:tc>
                  <a:txBody>
                    <a:bodyPr/>
                    <a:lstStyle/>
                    <a:p>
                      <a:pPr algn="ctr"/>
                      <a:r>
                        <a:rPr lang="ru-RU" sz="1800" dirty="0" smtClean="0">
                          <a:latin typeface="+mn-lt"/>
                        </a:rPr>
                        <a:t>8</a:t>
                      </a:r>
                      <a:endParaRPr lang="ru-RU" sz="1800" dirty="0">
                        <a:latin typeface="+mn-lt"/>
                      </a:endParaRPr>
                    </a:p>
                  </a:txBody>
                  <a:tcPr/>
                </a:tc>
              </a:tr>
            </a:tbl>
          </a:graphicData>
        </a:graphic>
      </p:graphicFrame>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27</a:t>
            </a:fld>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Технологии оценки угроз и уязвимостей</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Для оценки угроз и уязвимостей применяются различные методы, в основе которых могут лежать:</a:t>
            </a:r>
          </a:p>
          <a:p>
            <a:pPr lvl="1"/>
            <a:r>
              <a:rPr lang="ru-RU" dirty="0" smtClean="0"/>
              <a:t>экспертные оценки;</a:t>
            </a:r>
          </a:p>
          <a:p>
            <a:pPr lvl="1"/>
            <a:r>
              <a:rPr lang="ru-RU" dirty="0" smtClean="0"/>
              <a:t>статистические данные;</a:t>
            </a:r>
          </a:p>
          <a:p>
            <a:pPr lvl="1"/>
            <a:r>
              <a:rPr lang="ru-RU" dirty="0" smtClean="0"/>
              <a:t>учет факторов, влияющих на уровни угроз и уязвимостей.</a:t>
            </a:r>
          </a:p>
          <a:p>
            <a:r>
              <a:rPr lang="ru-RU" dirty="0" smtClean="0"/>
              <a:t>Один из возможных подходов к разработке методик - накопление статистических данных об имевших место происшествиях, анализ и классификация их причин, выявление факторов, от которых они зависят. Эта информация позволяет оценить угрозы и уязвимости в других информационных системах.</a:t>
            </a:r>
          </a:p>
          <a:p>
            <a:r>
              <a:rPr lang="ru-RU" dirty="0" smtClean="0"/>
              <a:t>Однако при практической реализации такого подхода возникают следующие сложности.</a:t>
            </a:r>
          </a:p>
          <a:p>
            <a:pPr lvl="1"/>
            <a:r>
              <a:rPr lang="ru-RU" dirty="0" smtClean="0"/>
              <a:t>Во-первых, должен быть собран весьма обширный материал о происшествиях в этой области.</a:t>
            </a:r>
          </a:p>
          <a:p>
            <a:pPr lvl="1"/>
            <a:r>
              <a:rPr lang="ru-RU" dirty="0" smtClean="0"/>
              <a:t>Во-вторых, данный подход оправдан далеко не всегда. Если информационная система достаточно крупная (содержит много элементов, расположена на обширной территории), имеет давнюю историю, то подобный подход, скорее всего, применим. Если же система сравнительно невелика и эксплуатирует новейшие элементы технологии (для которых пока нет достоверной статистики), оценки угроз и уязвимостей могут оказаться недостоверными.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28</a:t>
            </a:fld>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Стратегия управления рисками (идеология отношения к рискам)</a:t>
            </a:r>
            <a:endParaRPr lang="ru-RU" dirty="0"/>
          </a:p>
        </p:txBody>
      </p:sp>
      <p:sp>
        <p:nvSpPr>
          <p:cNvPr id="3" name="Содержимое 2"/>
          <p:cNvSpPr>
            <a:spLocks noGrp="1"/>
          </p:cNvSpPr>
          <p:nvPr>
            <p:ph idx="1"/>
          </p:nvPr>
        </p:nvSpPr>
        <p:spPr/>
        <p:txBody>
          <a:bodyPr>
            <a:normAutofit fontScale="70000" lnSpcReduction="20000"/>
          </a:bodyPr>
          <a:lstStyle/>
          <a:p>
            <a:pPr indent="0">
              <a:buNone/>
            </a:pPr>
            <a:r>
              <a:rPr lang="ru-RU" sz="3300" dirty="0" smtClean="0"/>
              <a:t>На сегодня известно несколько подходов к управлению рисками: </a:t>
            </a:r>
          </a:p>
          <a:p>
            <a:r>
              <a:rPr lang="ru-RU" dirty="0" smtClean="0"/>
              <a:t>уменьшение риска путем принятия комплексной системы контрмер, включающей программно-технические и организационные меры защиты. </a:t>
            </a:r>
          </a:p>
          <a:p>
            <a:r>
              <a:rPr lang="ru-RU" dirty="0" smtClean="0"/>
              <a:t>подход, связанный с уклонением от риска (например: вынесение </a:t>
            </a:r>
            <a:r>
              <a:rPr lang="en-US" dirty="0" smtClean="0"/>
              <a:t>Web</a:t>
            </a:r>
            <a:r>
              <a:rPr lang="ru-RU" dirty="0" smtClean="0"/>
              <a:t>-</a:t>
            </a:r>
            <a:r>
              <a:rPr lang="en-US" dirty="0" err="1" smtClean="0"/>
              <a:t>cep</a:t>
            </a:r>
            <a:r>
              <a:rPr lang="ru-RU" dirty="0" smtClean="0"/>
              <a:t>в</a:t>
            </a:r>
            <a:r>
              <a:rPr lang="en-US" dirty="0" err="1" smtClean="0"/>
              <a:t>epa</a:t>
            </a:r>
            <a:r>
              <a:rPr lang="en-US" dirty="0" smtClean="0"/>
              <a:t> </a:t>
            </a:r>
            <a:r>
              <a:rPr lang="ru-RU" dirty="0" smtClean="0"/>
              <a:t>организации за пределы локальной сети позволяет избежать риска несанкционирован­ного доступа в локальную сеть со стороны </a:t>
            </a:r>
            <a:r>
              <a:rPr lang="en-US" dirty="0" smtClean="0"/>
              <a:t>Web</a:t>
            </a:r>
            <a:r>
              <a:rPr lang="ru-RU" dirty="0" smtClean="0"/>
              <a:t>-клиентов).</a:t>
            </a:r>
          </a:p>
          <a:p>
            <a:r>
              <a:rPr lang="ru-RU" dirty="0" smtClean="0"/>
              <a:t>В ряде случаев допустимо принятие риска. В этой ситуации важно определиться со следующей дилеммой: что для предприятия выгоднее - бороться с инцидентами или же с их последствиями. </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29</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Подход к обоснованию проекта безопасности</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Первый подход основан на проверке соответствия уровня защищенности системы требованиям нормативов в области информационной безопасности. Тогда критерий достижения цели в области безопасности - это выполнение заданного набора требований. </a:t>
            </a:r>
            <a:r>
              <a:rPr lang="ru-RU" i="1" dirty="0" smtClean="0"/>
              <a:t>Критерий эффективности</a:t>
            </a:r>
            <a:r>
              <a:rPr lang="ru-RU" dirty="0" smtClean="0"/>
              <a:t> - минимальные суммарные </a:t>
            </a:r>
            <a:r>
              <a:rPr lang="ru-RU" i="1" dirty="0" smtClean="0"/>
              <a:t>затраты</a:t>
            </a:r>
            <a:r>
              <a:rPr lang="ru-RU" dirty="0" smtClean="0"/>
              <a:t> на выполнение поставленных функциональных требований:   </a:t>
            </a:r>
          </a:p>
          <a:p>
            <a:pPr indent="0">
              <a:buNone/>
            </a:pPr>
            <a:r>
              <a:rPr lang="ru-RU" dirty="0" smtClean="0"/>
              <a:t>где </a:t>
            </a:r>
            <a:r>
              <a:rPr lang="ru-RU" dirty="0" err="1" smtClean="0"/>
              <a:t>c</a:t>
            </a:r>
            <a:r>
              <a:rPr lang="ru-RU" baseline="-25000" dirty="0" err="1" smtClean="0"/>
              <a:t>i</a:t>
            </a:r>
            <a:r>
              <a:rPr lang="ru-RU" dirty="0" smtClean="0"/>
              <a:t> - затраты на </a:t>
            </a:r>
            <a:r>
              <a:rPr lang="ru-RU" dirty="0" err="1" smtClean="0"/>
              <a:t>i</a:t>
            </a:r>
            <a:r>
              <a:rPr lang="ru-RU" dirty="0" smtClean="0"/>
              <a:t> -е средство защиты.</a:t>
            </a:r>
          </a:p>
          <a:p>
            <a:endParaRPr lang="ru-RU" dirty="0" smtClean="0"/>
          </a:p>
          <a:p>
            <a:endParaRPr lang="ru-RU" dirty="0" smtClean="0"/>
          </a:p>
          <a:p>
            <a:pPr indent="0" algn="ctr">
              <a:buNone/>
            </a:pPr>
            <a:r>
              <a:rPr lang="ru-RU" b="1" i="1" dirty="0" smtClean="0"/>
              <a:t>Основной недостаток данного подхода заключается в том, что в случае, когда требуемый уровень защищенности жестко не задан (например, через законодательные требования) определить "наиболее эффективный" уровень защищенности достаточно сложно.</a:t>
            </a:r>
          </a:p>
          <a:p>
            <a:pPr indent="0" algn="ctr">
              <a:buNone/>
            </a:pPr>
            <a:endParaRPr lang="ru-RU" b="1" i="1"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3</a:t>
            </a:fld>
            <a:endParaRPr lang="ru-RU"/>
          </a:p>
        </p:txBody>
      </p:sp>
      <p:pic>
        <p:nvPicPr>
          <p:cNvPr id="6" name="Рисунок 5" descr="\sum C_{i}\to  min,"/>
          <p:cNvPicPr/>
          <p:nvPr/>
        </p:nvPicPr>
        <p:blipFill>
          <a:blip r:embed="rId2"/>
          <a:srcRect/>
          <a:stretch>
            <a:fillRect/>
          </a:stretch>
        </p:blipFill>
        <p:spPr bwMode="auto">
          <a:xfrm>
            <a:off x="5572132" y="3429000"/>
            <a:ext cx="1295400" cy="24765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Оптимизация проекта безопасности</a:t>
            </a:r>
            <a:endParaRPr lang="ru-RU" dirty="0"/>
          </a:p>
        </p:txBody>
      </p:sp>
      <p:pic>
        <p:nvPicPr>
          <p:cNvPr id="6" name="Содержимое 5" descr="PHOTO131.JPG"/>
          <p:cNvPicPr>
            <a:picLocks noGrp="1" noChangeAspect="1"/>
          </p:cNvPicPr>
          <p:nvPr>
            <p:ph idx="1"/>
          </p:nvPr>
        </p:nvPicPr>
        <p:blipFill>
          <a:blip r:embed="rId2" cstate="print"/>
          <a:stretch>
            <a:fillRect/>
          </a:stretch>
        </p:blipFill>
        <p:spPr>
          <a:xfrm>
            <a:off x="2365248" y="2269077"/>
            <a:ext cx="4413504" cy="3188208"/>
          </a:xfrm>
        </p:spPr>
      </p:pic>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0A563DE3-8A1C-4545-A551-522057B585B1}" type="slidenum">
              <a:rPr lang="ru-RU" smtClean="0"/>
              <a:pPr/>
              <a:t>30</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Рискориентированный</a:t>
            </a:r>
            <a:r>
              <a:rPr lang="ru-RU" dirty="0" smtClean="0"/>
              <a:t> подход</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Второй подход к построению системы обеспечения </a:t>
            </a:r>
            <a:r>
              <a:rPr lang="ru-RU" dirty="0" err="1" smtClean="0"/>
              <a:t>безопасногсти</a:t>
            </a:r>
            <a:r>
              <a:rPr lang="ru-RU" dirty="0" smtClean="0"/>
              <a:t> связан с оценкой и управлением рисками.</a:t>
            </a:r>
          </a:p>
          <a:p>
            <a:r>
              <a:rPr lang="ru-RU" dirty="0" smtClean="0"/>
              <a:t>Изначально он произошел из принципа "разумной достаточности" примененного к сфере обеспечения безопасности, он предполагает:</a:t>
            </a:r>
          </a:p>
          <a:p>
            <a:pPr lvl="1"/>
            <a:r>
              <a:rPr lang="ru-RU" dirty="0" smtClean="0"/>
              <a:t>абсолютно непреодолимой защиты создать невозможно;</a:t>
            </a:r>
          </a:p>
          <a:p>
            <a:pPr lvl="1"/>
            <a:r>
              <a:rPr lang="ru-RU" dirty="0" smtClean="0"/>
              <a:t>необходимо соблюдать баланс между затратами на защиту и получаемым эффектом, в т.ч. и экономическим, заключающимся в снижении потерь от нарушений безопасности;</a:t>
            </a:r>
          </a:p>
          <a:p>
            <a:pPr lvl="1"/>
            <a:r>
              <a:rPr lang="ru-RU" dirty="0" smtClean="0"/>
              <a:t>стоимость средств защиты не должна превышать стоимости защищаемой информации;</a:t>
            </a:r>
          </a:p>
          <a:p>
            <a:pPr lvl="1"/>
            <a:r>
              <a:rPr lang="ru-RU" dirty="0" smtClean="0"/>
              <a:t>затраты нарушителя на несанкционированный доступ (НСД) к информации должны превышать тот эффект, который он получит, осуществив подобный доступ.</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4</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Аналитический метод оценки</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Оценивается размер ожидаемых потерь от инцидентов, связанных с информационной безопасностью (берется определенный период времени, например - год). </a:t>
            </a:r>
          </a:p>
          <a:p>
            <a:r>
              <a:rPr lang="ru-RU" dirty="0" smtClean="0"/>
              <a:t>Делается оценка того, как предлагаемые средства и меры обеспечения безопасности влияют на снижение рисков, и сколько они стоят. </a:t>
            </a:r>
          </a:p>
          <a:p>
            <a:r>
              <a:rPr lang="ru-RU" dirty="0" smtClean="0"/>
              <a:t>По мере того, как затраты на защиту растут, размер ожидаемых потерь падает. </a:t>
            </a:r>
          </a:p>
          <a:p>
            <a:r>
              <a:rPr lang="ru-RU" dirty="0" smtClean="0"/>
              <a:t>Если обе функции имеют вид, представленный на рисунке, то можно определить минимум функции «ожидаемые суммарные затраты", который нам и требуется.</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0A563DE3-8A1C-4545-A551-522057B585B1}" type="slidenum">
              <a:rPr lang="ru-RU" smtClean="0"/>
              <a:pPr/>
              <a:t>5</a:t>
            </a:fld>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Идеализированные экономические зависимости</a:t>
            </a:r>
            <a:endParaRPr lang="ru-RU" dirty="0"/>
          </a:p>
        </p:txBody>
      </p:sp>
      <p:pic>
        <p:nvPicPr>
          <p:cNvPr id="6" name="Содержимое 5" descr="Идеализированный график соотношения &quot;затраты на защиту - ожидаемые потери&quot;.">
            <a:hlinkClick r:id="rId2"/>
          </p:cNvPr>
          <p:cNvPicPr>
            <a:picLocks noGrp="1"/>
          </p:cNvPicPr>
          <p:nvPr>
            <p:ph idx="1"/>
          </p:nvPr>
        </p:nvPicPr>
        <p:blipFill>
          <a:blip r:embed="rId3"/>
          <a:stretch>
            <a:fillRect/>
          </a:stretch>
        </p:blipFill>
        <p:spPr bwMode="auto">
          <a:xfrm>
            <a:off x="1619250" y="2510631"/>
            <a:ext cx="5905500" cy="2705100"/>
          </a:xfrm>
          <a:prstGeom prst="rect">
            <a:avLst/>
          </a:prstGeom>
          <a:noFill/>
          <a:ln w="9525">
            <a:noFill/>
            <a:miter lim="800000"/>
            <a:headEnd/>
            <a:tailEnd/>
          </a:ln>
        </p:spPr>
      </p:pic>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0A563DE3-8A1C-4545-A551-522057B585B1}" type="slidenum">
              <a:rPr lang="ru-RU" smtClean="0"/>
              <a:pPr/>
              <a:t>6</a:t>
            </a:fld>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Факторы идентификации риска</a:t>
            </a:r>
            <a:endParaRPr lang="ru-RU" dirty="0"/>
          </a:p>
        </p:txBody>
      </p:sp>
      <p:sp>
        <p:nvSpPr>
          <p:cNvPr id="3" name="Содержимое 2"/>
          <p:cNvSpPr>
            <a:spLocks noGrp="1"/>
          </p:cNvSpPr>
          <p:nvPr>
            <p:ph idx="1"/>
          </p:nvPr>
        </p:nvSpPr>
        <p:spPr/>
        <p:txBody>
          <a:bodyPr>
            <a:normAutofit fontScale="62500" lnSpcReduction="20000"/>
          </a:bodyPr>
          <a:lstStyle/>
          <a:p>
            <a:r>
              <a:rPr lang="ru-RU" sz="3400" dirty="0" smtClean="0"/>
              <a:t>Ресурсом или активом называют именованный элемент системы, имеющий (материальную) ценность и подлежащий защите.</a:t>
            </a:r>
          </a:p>
          <a:p>
            <a:r>
              <a:rPr lang="ru-RU" sz="3400" dirty="0" smtClean="0"/>
              <a:t>Тогда риск может быть идентифицирован следующим набором параметров:</a:t>
            </a:r>
          </a:p>
          <a:p>
            <a:pPr lvl="1"/>
            <a:r>
              <a:rPr lang="ru-RU" sz="2600" dirty="0" smtClean="0"/>
              <a:t>вид агрессии, возможной реализацией которой вызван данный риск;</a:t>
            </a:r>
          </a:p>
          <a:p>
            <a:pPr lvl="1"/>
            <a:r>
              <a:rPr lang="ru-RU" sz="2600" dirty="0" smtClean="0"/>
              <a:t>ресурс, в отношении которого может быть реализована данная угроза (ресурс может быть информационный, аппаратный, программный и т.д.);</a:t>
            </a:r>
          </a:p>
          <a:p>
            <a:pPr lvl="1"/>
            <a:r>
              <a:rPr lang="ru-RU" sz="2600" dirty="0" smtClean="0"/>
              <a:t>уязвимость, через которую может быть реализована данная угроза в отношении данного ресурса.</a:t>
            </a:r>
          </a:p>
          <a:p>
            <a:pPr indent="0">
              <a:buNone/>
            </a:pPr>
            <a:endParaRPr lang="ru-RU" dirty="0" smtClean="0"/>
          </a:p>
          <a:p>
            <a:pPr indent="0">
              <a:buNone/>
            </a:pPr>
            <a:r>
              <a:rPr lang="ru-RU" i="1" dirty="0" smtClean="0"/>
              <a:t>Важно также определить то, как мы узнаем, что нежелательное событие произошло. Поэтому в процессе описания рисков, обычно также указывают события- "триггеры", являющиеся идентификаторами рисков, произошедших или ожидающихся в скором времени</a:t>
            </a:r>
          </a:p>
          <a:p>
            <a:pPr lvl="0"/>
            <a:endParaRPr lang="ru-RU" dirty="0" smtClean="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7</a:t>
            </a:fld>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Стоимость риска</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В процессе оценки риска надо оценить стоимость ущерба, частоту возникновения нежелательных событий и вероятность того, что подобное событие нанесет урон ресурсу.</a:t>
            </a:r>
          </a:p>
          <a:p>
            <a:r>
              <a:rPr lang="ru-RU" dirty="0" smtClean="0"/>
              <a:t>Размер ущерба от реализации угрозы в отношении ресурса зависит от:</a:t>
            </a:r>
          </a:p>
          <a:p>
            <a:pPr lvl="1"/>
            <a:r>
              <a:rPr lang="ru-RU" sz="2600" dirty="0" smtClean="0"/>
              <a:t>стоимости ресурса, который подвергается риску.</a:t>
            </a:r>
          </a:p>
          <a:p>
            <a:pPr lvl="1"/>
            <a:r>
              <a:rPr lang="ru-RU" sz="2600" dirty="0" smtClean="0"/>
              <a:t>степени разрушительности воздействия на ресурс, выражаемой в виде коэффициента разрушительности (указанный коэффициент лежит в диапазоне от 0 до 1).</a:t>
            </a:r>
          </a:p>
          <a:p>
            <a:endParaRPr lang="ru-RU" b="1" dirty="0" smtClean="0"/>
          </a:p>
          <a:p>
            <a:pPr algn="ctr">
              <a:buNone/>
            </a:pPr>
            <a:r>
              <a:rPr lang="ru-RU" b="1" i="1" dirty="0" smtClean="0"/>
              <a:t>(Стоимость ресурса)*(</a:t>
            </a:r>
            <a:r>
              <a:rPr lang="ru-RU" b="1" i="1" dirty="0" err="1" smtClean="0"/>
              <a:t>Коэф</a:t>
            </a:r>
            <a:r>
              <a:rPr lang="ru-RU" b="1" i="1" dirty="0" smtClean="0"/>
              <a:t>. Разрушительности)</a:t>
            </a:r>
            <a:r>
              <a:rPr lang="ru-RU" b="1" dirty="0" smtClean="0"/>
              <a:t>.</a:t>
            </a:r>
          </a:p>
          <a:p>
            <a:endParaRPr lang="ru-RU" b="1" dirty="0" smtClean="0"/>
          </a:p>
          <a:p>
            <a:r>
              <a:rPr lang="ru-RU" dirty="0" smtClean="0"/>
              <a:t>Далее необходимо оценить частоту возникновения рассматриваемого нежелательного события (за какой-то фиксированный период) и вероятность успешной реализации угрозы и стоимость риска может быть вычислена по формуле:</a:t>
            </a:r>
          </a:p>
          <a:p>
            <a:endParaRPr lang="ru-RU" dirty="0" smtClean="0"/>
          </a:p>
          <a:p>
            <a:pPr algn="ctr">
              <a:buNone/>
            </a:pPr>
            <a:r>
              <a:rPr lang="ru-RU" b="1" i="1" dirty="0" smtClean="0"/>
              <a:t>(Частота)*(Вероятность)*(Стоимость ресурса)*(</a:t>
            </a:r>
            <a:r>
              <a:rPr lang="ru-RU" b="1" i="1" dirty="0" err="1" smtClean="0"/>
              <a:t>Коэф</a:t>
            </a:r>
            <a:r>
              <a:rPr lang="ru-RU" b="1" i="1" dirty="0" smtClean="0"/>
              <a:t>. Разрушительности).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8</a:t>
            </a:fld>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Ожидаемый ущерб</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Ожидаемый ущерб сравнивается с затратами на меры и средства защиты, после чего принимается решение в отношении данного риска. Он может быть:</a:t>
            </a:r>
          </a:p>
          <a:p>
            <a:pPr lvl="1"/>
            <a:r>
              <a:rPr lang="ru-RU" dirty="0" smtClean="0"/>
              <a:t>снижен (например, за счет внедрения средств и механизмов защиты, уменьшающих вероятность реализации атаки или коэффициент разрушительности);</a:t>
            </a:r>
          </a:p>
          <a:p>
            <a:pPr lvl="1"/>
            <a:r>
              <a:rPr lang="ru-RU" dirty="0" smtClean="0"/>
              <a:t>устранен (за счет отказа от использования подверженного угрозе ресурса);</a:t>
            </a:r>
          </a:p>
          <a:p>
            <a:pPr lvl="1"/>
            <a:r>
              <a:rPr lang="ru-RU" dirty="0" smtClean="0"/>
              <a:t>перенесен (например, застрахован, в результате чего в случае реализации атаки, потери будет нести страховая компания, а не владелец ресурса);</a:t>
            </a:r>
          </a:p>
          <a:p>
            <a:pPr lvl="1"/>
            <a:r>
              <a:rPr lang="ru-RU" dirty="0" smtClean="0"/>
              <a:t>принят.</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8FB7BFF6-F5C1-4851-B41B-E73503C4BCFB}" type="slidenum">
              <a:rPr lang="ru-RU" smtClean="0"/>
              <a:pPr/>
              <a:t>9</a:t>
            </a:fld>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TotalTime>
  <Words>2260</Words>
  <Application>Microsoft Office PowerPoint</Application>
  <PresentationFormat>Экран (4:3)</PresentationFormat>
  <Paragraphs>343</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Управление информационной безопасностью (Анализ рисков)</vt:lpstr>
      <vt:lpstr>Предпосылки возникновения рисков</vt:lpstr>
      <vt:lpstr>Подход к обоснованию проекта безопасности</vt:lpstr>
      <vt:lpstr>Рискориентированный подход</vt:lpstr>
      <vt:lpstr>Аналитический метод оценки</vt:lpstr>
      <vt:lpstr>Идеализированные экономические зависимости</vt:lpstr>
      <vt:lpstr>Факторы идентификации риска</vt:lpstr>
      <vt:lpstr>Стоимость риска</vt:lpstr>
      <vt:lpstr>Ожидаемый ущерб</vt:lpstr>
      <vt:lpstr>Модель системы с полным перекрытием</vt:lpstr>
      <vt:lpstr>Модель Клементса и анализ рисков</vt:lpstr>
      <vt:lpstr>Теория и практика анализа рисков </vt:lpstr>
      <vt:lpstr>Идентификация рисков </vt:lpstr>
      <vt:lpstr>Оценивание рисков</vt:lpstr>
      <vt:lpstr>Шкалы оценки рисков</vt:lpstr>
      <vt:lpstr>Объективные и субъективные критерии</vt:lpstr>
      <vt:lpstr>«Субъективная вероятность»</vt:lpstr>
      <vt:lpstr>Оценка «субъективной вероятности»</vt:lpstr>
      <vt:lpstr>Двухфакторное измерение рисков</vt:lpstr>
      <vt:lpstr>Качественные шкалы («субъективная вероятность» события)</vt:lpstr>
      <vt:lpstr>Качественные шкалы (серьезность происшествия)</vt:lpstr>
      <vt:lpstr>«Таблица умножения» для оценивания рисков</vt:lpstr>
      <vt:lpstr>Пример из «авионики»</vt:lpstr>
      <vt:lpstr>Применение качественных шкал</vt:lpstr>
      <vt:lpstr>Трехфакторное измерение рисков</vt:lpstr>
      <vt:lpstr>Расчет риска по трем факторам</vt:lpstr>
      <vt:lpstr>«Таблица умножения» для трех факторов</vt:lpstr>
      <vt:lpstr>Технологии оценки угроз и уязвимостей</vt:lpstr>
      <vt:lpstr>Стратегия управления рисками (идеология отношения к рискам)</vt:lpstr>
      <vt:lpstr>Оптимизация проекта безопасности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Методы и средства защиты информации (Угрозы информационной безопасности)</dc:title>
  <dc:creator>apetukhov</dc:creator>
  <cp:lastModifiedBy>apetukhov</cp:lastModifiedBy>
  <cp:revision>130</cp:revision>
  <dcterms:created xsi:type="dcterms:W3CDTF">2014-02-10T15:31:29Z</dcterms:created>
  <dcterms:modified xsi:type="dcterms:W3CDTF">2016-04-26T16:18:08Z</dcterms:modified>
</cp:coreProperties>
</file>